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2" r:id="rId1"/>
  </p:sldMasterIdLst>
  <p:notesMasterIdLst>
    <p:notesMasterId r:id="rId7"/>
  </p:notesMasterIdLst>
  <p:sldIdLst>
    <p:sldId id="256" r:id="rId2"/>
    <p:sldId id="264" r:id="rId3"/>
    <p:sldId id="269" r:id="rId4"/>
    <p:sldId id="268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7B6AD-8539-456B-87FF-B33CA7525CEF}" type="datetimeFigureOut">
              <a:rPr lang="en-CA" smtClean="0"/>
              <a:t>16/10/2013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63E5E-702D-49C2-A170-ED463F15BD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412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3E5E-702D-49C2-A170-ED463F15BD1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725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29057" indent="-280406" defTabSz="91132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21626" indent="-224325" defTabSz="91132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570276" indent="-224325" defTabSz="91132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18927" indent="-224325" defTabSz="91132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7FF3B37-F782-40BB-8776-1F7144DCEEE7}" type="slidenum">
              <a:rPr lang="en-US" smtClean="0">
                <a:latin typeface="Times New Roman" pitchFamily="18" charset="0"/>
              </a:rPr>
              <a:pPr eaLnBrk="1" hangingPunct="1"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4325" marR="0" indent="-2243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Demonstrate understanding of course material through application</a:t>
            </a:r>
            <a:endParaRPr lang="en-CA" dirty="0" smtClean="0"/>
          </a:p>
          <a:p>
            <a:pPr marL="224325" indent="-224325"/>
            <a:r>
              <a:rPr lang="en-US" dirty="0" smtClean="0"/>
              <a:t>Start with your course readings – good thing about academic work is that it cites sources that you can use as leads to further sources-</a:t>
            </a:r>
          </a:p>
          <a:p>
            <a:pPr marL="224325" marR="0" indent="-2243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Find and select appropriate sources – on topic, scholarly, timely </a:t>
            </a:r>
          </a:p>
          <a:p>
            <a:pPr marL="224325" indent="-224325"/>
            <a:r>
              <a:rPr lang="en-US" dirty="0" smtClean="0"/>
              <a:t>Want to use an array of resources – suggested coverage for each topic (e.g. academic books &amp; articles, policy documents, association reports, cases from the news as examples, etc.)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EF26A3C-0885-3F44-ADF8-43B189D89C8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8D28AED-54C4-B54B-A13A-A0C221AACA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.sfu.ca/help/subject-guides/communication/cmns235-fall2013" TargetMode="External"/><Relationship Id="rId2" Type="http://schemas.openxmlformats.org/officeDocument/2006/relationships/hyperlink" Target="http://www.bbc.co.uk/news/world-middle-east-1170942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oxy.lib.sfu.ca/login?url=http://search.ebscohost.com/login.aspx?direct=true&amp;db=cax&amp;AN=CAX0290020000732s&amp;site=ehost-live" TargetMode="External"/><Relationship Id="rId2" Type="http://schemas.openxmlformats.org/officeDocument/2006/relationships/hyperlink" Target="http://proxy.lib.sfu.ca/login?url=http://search.ebscohost.com/login.aspx?direct=true&amp;db=cax&amp;AN=44193432&amp;site=ehost-liv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oxy.lib.sfu.ca/login?url=http://search.ebscohost.com/login.aspx?direct=true&amp;db=cax&amp;AN=84083984&amp;site=ehost-live" TargetMode="External"/><Relationship Id="rId5" Type="http://schemas.openxmlformats.org/officeDocument/2006/relationships/hyperlink" Target="http://proxy.lib.sfu.ca/login?url=http://search.ebscohost.com/login.aspx?direct=true&amp;db=cax&amp;AN=75254200&amp;site=ehost-live" TargetMode="External"/><Relationship Id="rId4" Type="http://schemas.openxmlformats.org/officeDocument/2006/relationships/hyperlink" Target="http://proxy.lib.sfu.ca/login?url=http://search.ebscohost.com/login.aspx?direct=true&amp;db=cax&amp;AN=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robert@sfu.ca" TargetMode="External"/><Relationship Id="rId2" Type="http://schemas.openxmlformats.org/officeDocument/2006/relationships/hyperlink" Target="http://www.lib.sfu.ca/researchhelp/asku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5708"/>
            <a:ext cx="7772400" cy="28078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 </a:t>
            </a:r>
            <a:r>
              <a:rPr lang="en-US" i="1" dirty="0"/>
              <a:t>FAST</a:t>
            </a:r>
            <a:r>
              <a:rPr lang="en-US" dirty="0"/>
              <a:t> review </a:t>
            </a:r>
            <a:br>
              <a:rPr lang="en-US" dirty="0"/>
            </a:br>
            <a:r>
              <a:rPr lang="en-US" dirty="0"/>
              <a:t>of Term Paper </a:t>
            </a:r>
            <a:r>
              <a:rPr lang="en-US" dirty="0" smtClean="0"/>
              <a:t>Research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34878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Sylvia Roberts, CMNS librarian</a:t>
            </a:r>
          </a:p>
          <a:p>
            <a:r>
              <a:rPr lang="en-US" sz="2400" smtClean="0"/>
              <a:t>October </a:t>
            </a:r>
            <a:r>
              <a:rPr lang="en-US" sz="2400" smtClean="0"/>
              <a:t>16, 2013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371600" y="773760"/>
            <a:ext cx="60005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idx="1"/>
          </p:nvPr>
        </p:nvSpPr>
        <p:spPr>
          <a:xfrm>
            <a:off x="502920" y="858982"/>
            <a:ext cx="8183880" cy="4044049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defRPr/>
            </a:pPr>
            <a:r>
              <a:rPr lang="en-CA" dirty="0" smtClean="0"/>
              <a:t>Choose a news story and 4 media outlets / types (2 of each)</a:t>
            </a:r>
            <a:br>
              <a:rPr lang="en-CA" dirty="0" smtClean="0"/>
            </a:br>
            <a:endParaRPr lang="en-CA" dirty="0"/>
          </a:p>
          <a:p>
            <a:pPr marL="609600" indent="-609600" eaLnBrk="1" hangingPunct="1">
              <a:defRPr/>
            </a:pPr>
            <a:r>
              <a:rPr lang="en-CA" dirty="0" smtClean="0"/>
              <a:t>Review coverage and decide on noteworthy aspects to discuss</a:t>
            </a:r>
            <a:br>
              <a:rPr lang="en-CA" dirty="0" smtClean="0"/>
            </a:br>
            <a:endParaRPr lang="en-CA" dirty="0" smtClean="0"/>
          </a:p>
          <a:p>
            <a:pPr marL="609600" indent="-609600" eaLnBrk="1" hangingPunct="1">
              <a:defRPr/>
            </a:pPr>
            <a:r>
              <a:rPr lang="en-CA" dirty="0" smtClean="0"/>
              <a:t>Use course readings &amp; discussion, plus 2 additional scholarly sources, to support your discussion</a:t>
            </a:r>
          </a:p>
          <a:p>
            <a:pPr marL="609600" indent="-609600" eaLnBrk="1" hangingPunct="1">
              <a:defRPr/>
            </a:pPr>
            <a:endParaRPr lang="en-CA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CMNS 130  Spring 2011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Term Paper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05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Finding relevant research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News story: </a:t>
            </a:r>
            <a:r>
              <a:rPr lang="en-US" dirty="0" smtClean="0">
                <a:hlinkClick r:id="rId2"/>
              </a:rPr>
              <a:t>Negotiations </a:t>
            </a:r>
            <a:r>
              <a:rPr lang="en-US" dirty="0">
                <a:hlinkClick r:id="rId2"/>
              </a:rPr>
              <a:t>to limit Iran's nuclear weapons grade uranium caches</a:t>
            </a:r>
            <a:endParaRPr lang="en-CA" dirty="0" smtClean="0"/>
          </a:p>
          <a:p>
            <a:r>
              <a:rPr lang="en-CA" dirty="0" smtClean="0"/>
              <a:t>In:</a:t>
            </a:r>
          </a:p>
          <a:p>
            <a:pPr lvl="1"/>
            <a:r>
              <a:rPr lang="en-CA" dirty="0" smtClean="0"/>
              <a:t>Globe </a:t>
            </a:r>
            <a:r>
              <a:rPr lang="en-CA" dirty="0"/>
              <a:t>&amp; Mail (</a:t>
            </a:r>
            <a:r>
              <a:rPr lang="en-CA" dirty="0" smtClean="0"/>
              <a:t>newspaper)</a:t>
            </a:r>
          </a:p>
          <a:p>
            <a:pPr lvl="1"/>
            <a:r>
              <a:rPr lang="en-CA" dirty="0" smtClean="0"/>
              <a:t>CBC </a:t>
            </a:r>
            <a:r>
              <a:rPr lang="en-CA" dirty="0"/>
              <a:t>News (online web </a:t>
            </a:r>
            <a:r>
              <a:rPr lang="en-CA" dirty="0" smtClean="0"/>
              <a:t>site)</a:t>
            </a:r>
          </a:p>
          <a:p>
            <a:pPr lvl="1"/>
            <a:r>
              <a:rPr lang="en-CA" dirty="0" smtClean="0"/>
              <a:t>Al </a:t>
            </a:r>
            <a:r>
              <a:rPr lang="en-CA" dirty="0"/>
              <a:t>Jazeera (online web </a:t>
            </a:r>
            <a:r>
              <a:rPr lang="en-CA" dirty="0" smtClean="0"/>
              <a:t>site)</a:t>
            </a:r>
          </a:p>
          <a:p>
            <a:pPr lvl="1"/>
            <a:r>
              <a:rPr lang="en-CA" dirty="0" smtClean="0"/>
              <a:t>The </a:t>
            </a:r>
            <a:r>
              <a:rPr lang="en-CA" dirty="0"/>
              <a:t>Guardian (UK newspaper</a:t>
            </a:r>
            <a:r>
              <a:rPr lang="en-CA" dirty="0" smtClean="0"/>
              <a:t>)</a:t>
            </a:r>
          </a:p>
          <a:p>
            <a:r>
              <a:rPr lang="en-CA" dirty="0" smtClean="0"/>
              <a:t>Observations drawn from news coverage?</a:t>
            </a:r>
          </a:p>
          <a:p>
            <a:r>
              <a:rPr lang="en-CA" dirty="0" smtClean="0"/>
              <a:t>Questions?</a:t>
            </a:r>
          </a:p>
          <a:p>
            <a:r>
              <a:rPr lang="en-CA" dirty="0" smtClean="0"/>
              <a:t>Finding support:  </a:t>
            </a:r>
            <a:r>
              <a:rPr lang="en-CA" dirty="0" smtClean="0">
                <a:hlinkClick r:id="rId3"/>
              </a:rPr>
              <a:t>CMNS 235 research guide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56687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Are these useful for my analysis?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646544"/>
            <a:ext cx="8183880" cy="462741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Klein</a:t>
            </a:r>
            <a:r>
              <a:rPr lang="en-US" dirty="0"/>
              <a:t>, A. (2009). </a:t>
            </a:r>
            <a:r>
              <a:rPr lang="en-US" dirty="0">
                <a:hlinkClick r:id="rId2"/>
              </a:rPr>
              <a:t>Characterizing “the Enemy”: Zionism and Islamism in the Iranian and Israeli Press.</a:t>
            </a:r>
            <a:r>
              <a:rPr lang="en-US" dirty="0"/>
              <a:t> </a:t>
            </a:r>
            <a:r>
              <a:rPr lang="en-US" i="1" dirty="0"/>
              <a:t>Communication, Culture &amp; Critique</a:t>
            </a:r>
            <a:r>
              <a:rPr lang="en-US" dirty="0"/>
              <a:t>, </a:t>
            </a:r>
            <a:r>
              <a:rPr lang="en-US" i="1" dirty="0"/>
              <a:t>2</a:t>
            </a:r>
            <a:r>
              <a:rPr lang="en-US" dirty="0"/>
              <a:t>(3), 387-406. </a:t>
            </a:r>
            <a:r>
              <a:rPr lang="en-US" dirty="0" smtClean="0"/>
              <a:t>doi:10.1111/j.1753-9137.2009.01045.x</a:t>
            </a:r>
            <a:br>
              <a:rPr lang="en-US" dirty="0" smtClean="0"/>
            </a:br>
            <a:endParaRPr lang="en-US" dirty="0"/>
          </a:p>
          <a:p>
            <a:r>
              <a:rPr lang="en-US" dirty="0" err="1"/>
              <a:t>Fogerty</a:t>
            </a:r>
            <a:r>
              <a:rPr lang="en-US" dirty="0"/>
              <a:t>, B. J. (2005). </a:t>
            </a:r>
            <a:r>
              <a:rPr lang="en-US" dirty="0">
                <a:hlinkClick r:id="rId3"/>
              </a:rPr>
              <a:t>Determining economic news coverage.</a:t>
            </a:r>
            <a:r>
              <a:rPr lang="en-US" dirty="0"/>
              <a:t> </a:t>
            </a:r>
            <a:r>
              <a:rPr lang="en-US" i="1" dirty="0"/>
              <a:t>International Journal Of Public Opinion Research</a:t>
            </a:r>
            <a:r>
              <a:rPr lang="en-US" dirty="0"/>
              <a:t>, </a:t>
            </a:r>
            <a:r>
              <a:rPr lang="en-US" i="1" dirty="0"/>
              <a:t>17</a:t>
            </a:r>
            <a:r>
              <a:rPr lang="en-US" dirty="0"/>
              <a:t>(2), 149-172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r>
              <a:rPr lang="en-US" dirty="0" err="1"/>
              <a:t>Wanta</a:t>
            </a:r>
            <a:r>
              <a:rPr lang="en-US" dirty="0"/>
              <a:t>, W. W., &amp; Hu, Y. W. (1993). </a:t>
            </a:r>
            <a:r>
              <a:rPr lang="en-US" dirty="0">
                <a:hlinkClick r:id="rId4"/>
              </a:rPr>
              <a:t>The agenda-setting effects of international news coverage: an examination of differing news frames. </a:t>
            </a:r>
            <a:r>
              <a:rPr lang="en-US" i="1" dirty="0"/>
              <a:t>International Journal Of Public Opinion Research</a:t>
            </a:r>
            <a:r>
              <a:rPr lang="en-US" dirty="0"/>
              <a:t>, </a:t>
            </a:r>
            <a:r>
              <a:rPr lang="en-US" i="1" dirty="0"/>
              <a:t>5</a:t>
            </a:r>
            <a:r>
              <a:rPr lang="en-US" dirty="0"/>
              <a:t>(3), 250-264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r>
              <a:rPr lang="en-US" dirty="0" err="1"/>
              <a:t>Mellese</a:t>
            </a:r>
            <a:r>
              <a:rPr lang="en-US" dirty="0"/>
              <a:t>, M., &amp; Müller, M. G. (2012). </a:t>
            </a:r>
            <a:r>
              <a:rPr lang="en-US" dirty="0">
                <a:hlinkClick r:id="rId5"/>
              </a:rPr>
              <a:t>Mapping Text-Visual Frames of Sub-Saharan Africa in the News: A Comparison of Online News Reports From Al Jazeera and British Broadcasting Corporation Websites</a:t>
            </a:r>
            <a:r>
              <a:rPr lang="en-US" dirty="0"/>
              <a:t>. </a:t>
            </a:r>
            <a:r>
              <a:rPr lang="en-US" i="1" dirty="0"/>
              <a:t>Communication, Culture &amp; Critique</a:t>
            </a:r>
            <a:r>
              <a:rPr lang="en-US" dirty="0"/>
              <a:t>, </a:t>
            </a:r>
            <a:r>
              <a:rPr lang="en-US" i="1" dirty="0"/>
              <a:t>5</a:t>
            </a:r>
            <a:r>
              <a:rPr lang="en-US" dirty="0"/>
              <a:t>(2), 191-229. </a:t>
            </a:r>
            <a:r>
              <a:rPr lang="en-US" dirty="0" smtClean="0"/>
              <a:t>doi:10.1111/j.1753-9137.2012.01123.x</a:t>
            </a:r>
            <a:br>
              <a:rPr lang="en-US" dirty="0" smtClean="0"/>
            </a:br>
            <a:endParaRPr lang="en-US" dirty="0"/>
          </a:p>
          <a:p>
            <a:r>
              <a:rPr lang="en-US" dirty="0" err="1"/>
              <a:t>Rasti</a:t>
            </a:r>
            <a:r>
              <a:rPr lang="en-US" dirty="0"/>
              <a:t>, A., &amp; </a:t>
            </a:r>
            <a:r>
              <a:rPr lang="en-US" dirty="0" err="1"/>
              <a:t>Sahragard</a:t>
            </a:r>
            <a:r>
              <a:rPr lang="en-US" dirty="0"/>
              <a:t>, R. (201</a:t>
            </a:r>
            <a:r>
              <a:rPr lang="en-US" dirty="0">
                <a:hlinkClick r:id="rId6"/>
              </a:rPr>
              <a:t>2). Actor analysis and action </a:t>
            </a:r>
            <a:r>
              <a:rPr lang="en-US" dirty="0" err="1">
                <a:hlinkClick r:id="rId6"/>
              </a:rPr>
              <a:t>delegitimation</a:t>
            </a:r>
            <a:r>
              <a:rPr lang="en-US" dirty="0">
                <a:hlinkClick r:id="rId6"/>
              </a:rPr>
              <a:t> of the participants involved in Iran’s nuclear power contention: A case study of The Economist.</a:t>
            </a:r>
            <a:r>
              <a:rPr lang="en-US" dirty="0"/>
              <a:t> </a:t>
            </a:r>
            <a:r>
              <a:rPr lang="en-US" i="1" dirty="0"/>
              <a:t>Discourse &amp; Society</a:t>
            </a:r>
            <a:r>
              <a:rPr lang="en-US" dirty="0"/>
              <a:t>, </a:t>
            </a:r>
            <a:r>
              <a:rPr lang="en-US" i="1" dirty="0"/>
              <a:t>23</a:t>
            </a:r>
            <a:r>
              <a:rPr lang="en-US" dirty="0"/>
              <a:t>(6), 729-748. doi:10.1177/0957926512455380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708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Getting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Ask a Librarian services </a:t>
            </a:r>
            <a:b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hlinkClick r:id="rId2"/>
              </a:rPr>
              <a:t>http://www.lib.sfu.ca/researchhelp/askus/</a:t>
            </a: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Phone</a:t>
            </a:r>
          </a:p>
          <a:p>
            <a:pPr lvl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Chat</a:t>
            </a:r>
          </a:p>
          <a:p>
            <a:pPr lvl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Email</a:t>
            </a:r>
          </a:p>
          <a:p>
            <a:pPr lvl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in-person </a:t>
            </a:r>
            <a:b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dirty="0" smtClean="0"/>
              <a:t>Make an </a:t>
            </a:r>
            <a:r>
              <a:rPr lang="en-US" dirty="0"/>
              <a:t>appointment </a:t>
            </a:r>
            <a:r>
              <a:rPr lang="en-US" dirty="0" smtClean="0"/>
              <a:t>with Sylvia for 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research consultation </a:t>
            </a:r>
            <a:r>
              <a:rPr lang="en-US" smtClean="0">
                <a:hlinkClick r:id="rId3"/>
              </a:rPr>
              <a:t>srobert@sfu.ca</a:t>
            </a:r>
            <a:r>
              <a:rPr lang="en-US" smtClean="0"/>
              <a:t> </a:t>
            </a:r>
            <a:br>
              <a:rPr lang="en-US" smtClean="0"/>
            </a:br>
            <a:endParaRPr lang="en-US" dirty="0"/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Appt. or drop-in consultation with a Student Learning Commons peer-tutor</a:t>
            </a:r>
            <a:b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CMNS 130  Spring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3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336</TotalTime>
  <Words>222</Words>
  <Application>Microsoft Office PowerPoint</Application>
  <PresentationFormat>On-screen Show (4:3)</PresentationFormat>
  <Paragraphs>40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Aspect</vt:lpstr>
      <vt:lpstr>     A FAST review  of Term Paper Research  </vt:lpstr>
      <vt:lpstr>Term Paper Criteria</vt:lpstr>
      <vt:lpstr>Finding relevant research</vt:lpstr>
      <vt:lpstr>Are these useful for my analysis?</vt:lpstr>
      <vt:lpstr>Getting help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FAST review  of Term Paper Research</dc:title>
  <dc:creator>Sylvia Roberts</dc:creator>
  <cp:lastModifiedBy>Sylvia Roberts</cp:lastModifiedBy>
  <cp:revision>16</cp:revision>
  <dcterms:created xsi:type="dcterms:W3CDTF">2011-10-19T03:54:49Z</dcterms:created>
  <dcterms:modified xsi:type="dcterms:W3CDTF">2013-10-16T20:46:00Z</dcterms:modified>
</cp:coreProperties>
</file>