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</p:sldMasterIdLst>
  <p:notesMasterIdLst>
    <p:notesMasterId r:id="rId21"/>
  </p:notesMasterIdLst>
  <p:sldIdLst>
    <p:sldId id="258" r:id="rId3"/>
    <p:sldId id="266" r:id="rId4"/>
    <p:sldId id="281" r:id="rId5"/>
    <p:sldId id="282" r:id="rId6"/>
    <p:sldId id="283" r:id="rId7"/>
    <p:sldId id="284" r:id="rId8"/>
    <p:sldId id="275" r:id="rId9"/>
    <p:sldId id="270" r:id="rId10"/>
    <p:sldId id="260" r:id="rId11"/>
    <p:sldId id="261" r:id="rId12"/>
    <p:sldId id="272" r:id="rId13"/>
    <p:sldId id="273" r:id="rId14"/>
    <p:sldId id="274" r:id="rId15"/>
    <p:sldId id="276" r:id="rId16"/>
    <p:sldId id="265" r:id="rId17"/>
    <p:sldId id="277" r:id="rId18"/>
    <p:sldId id="278" r:id="rId19"/>
    <p:sldId id="27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43" y="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0" d="100"/>
          <a:sy n="80" d="100"/>
        </p:scale>
        <p:origin x="2630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48E4C-9D65-4599-A8BE-2F35D2588E84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4A95C-5851-4B71-B9F1-3AD1FDF14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12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0396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9773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876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0114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9184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7767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8350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95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8350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835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202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810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948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263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6522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9271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601183"/>
            <a:ext cx="5486400" cy="36004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2024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631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b 3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DSC_2753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1000108"/>
            <a:ext cx="12189884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7"/>
          <p:cNvSpPr>
            <a:spLocks noGrp="1"/>
          </p:cNvSpPr>
          <p:nvPr>
            <p:ph sz="quarter" idx="10"/>
          </p:nvPr>
        </p:nvSpPr>
        <p:spPr>
          <a:xfrm>
            <a:off x="190500" y="142838"/>
            <a:ext cx="11811000" cy="85727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ctr">
              <a:buNone/>
              <a:defRPr lang="en-US" sz="44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2050586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b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 rot="10800000">
            <a:off x="0" y="5500702"/>
            <a:ext cx="12192000" cy="1588"/>
          </a:xfrm>
          <a:prstGeom prst="line">
            <a:avLst/>
          </a:prstGeom>
          <a:ln w="19050" cmpd="sng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7"/>
          <p:cNvSpPr>
            <a:spLocks noGrp="1"/>
          </p:cNvSpPr>
          <p:nvPr>
            <p:ph sz="quarter" idx="10"/>
          </p:nvPr>
        </p:nvSpPr>
        <p:spPr>
          <a:xfrm>
            <a:off x="190500" y="142838"/>
            <a:ext cx="11811000" cy="85727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ctr">
              <a:buNone/>
              <a:defRPr lang="en-US" sz="44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999060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b 3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DSC_2753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1000108"/>
            <a:ext cx="12189884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7"/>
          <p:cNvSpPr>
            <a:spLocks noGrp="1"/>
          </p:cNvSpPr>
          <p:nvPr>
            <p:ph sz="quarter" idx="10"/>
          </p:nvPr>
        </p:nvSpPr>
        <p:spPr>
          <a:xfrm>
            <a:off x="190500" y="142838"/>
            <a:ext cx="11811000" cy="85727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ctr">
              <a:buNone/>
              <a:defRPr lang="en-US" sz="44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1819071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b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 rot="10800000">
            <a:off x="0" y="5500702"/>
            <a:ext cx="12192000" cy="1588"/>
          </a:xfrm>
          <a:prstGeom prst="line">
            <a:avLst/>
          </a:prstGeom>
          <a:ln w="19050" cmpd="sng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7"/>
          <p:cNvSpPr>
            <a:spLocks noGrp="1"/>
          </p:cNvSpPr>
          <p:nvPr>
            <p:ph sz="quarter" idx="10"/>
          </p:nvPr>
        </p:nvSpPr>
        <p:spPr>
          <a:xfrm>
            <a:off x="190500" y="142838"/>
            <a:ext cx="11811000" cy="85727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ctr">
              <a:buNone/>
              <a:defRPr lang="en-US" sz="44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3177281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5" descr="P:\Keep\ttanghe\LOGOS\SFU_lib_logo_rb_transp.GIF.gif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5570538"/>
            <a:ext cx="6858000" cy="128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29658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5" descr="P:\Keep\ttanghe\LOGOS\SFU_lib_logo_rb_transp.GIF.gif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5570538"/>
            <a:ext cx="6858000" cy="128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08284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bases.lib.sfu.ca/record/61245147970003610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databases.lib.sfu.ca/record/61245149630003610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bus347-aroma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bit.ly/bus347-scent" TargetMode="External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.sfu.ca/help/research-assistance/subject/business/bus347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databases.lib.sfu.ca/record/61245147420003610" TargetMode="External"/><Relationship Id="rId5" Type="http://schemas.openxmlformats.org/officeDocument/2006/relationships/hyperlink" Target="http://proxy.lib.sfu.ca/login?url=https://scholar.google.ca/scholar?hl=en&amp;as_sdt=0,5&amp;q=Scents+in+the+marketplace:+Explaining+a+fraction+of+olfaction&amp;btnG=" TargetMode="External"/><Relationship Id="rId4" Type="http://schemas.openxmlformats.org/officeDocument/2006/relationships/hyperlink" Target="https://databases.lib.sfu.ca/record/61245148440003610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lib.sfu.ca/help/research-assistance/subject/business/bus347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tream.sfu.ca/Media/Play/ee626411cff04d639fa9a4cd40a052e21d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1666875" y="843538"/>
            <a:ext cx="8858250" cy="857271"/>
          </a:xfrm>
        </p:spPr>
        <p:txBody>
          <a:bodyPr/>
          <a:lstStyle/>
          <a:p>
            <a:r>
              <a:rPr lang="en-US" dirty="0"/>
              <a:t>BUS 347</a:t>
            </a:r>
          </a:p>
          <a:p>
            <a:r>
              <a:rPr lang="en-US" dirty="0"/>
              <a:t>Consumer </a:t>
            </a:r>
            <a:r>
              <a:rPr lang="en-US" dirty="0" err="1"/>
              <a:t>Behaviour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24000" y="299695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Literature Review Assignment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42146" y="5745546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347: Consumer </a:t>
            </a:r>
            <a:r>
              <a:rPr lang="en-US" dirty="0" err="1">
                <a:solidFill>
                  <a:prstClr val="black"/>
                </a:solidFill>
                <a:latin typeface="Arial" charset="0"/>
              </a:rPr>
              <a:t>Behaviour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 Bodnar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mbodnar@sfu.ca</a:t>
            </a:r>
          </a:p>
        </p:txBody>
      </p:sp>
    </p:spTree>
    <p:extLst>
      <p:ext uri="{BB962C8B-B14F-4D97-AF65-F5344CB8AC3E}">
        <p14:creationId xmlns:p14="http://schemas.microsoft.com/office/powerpoint/2010/main" val="1666906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Metaphors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52780" y="5748264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347: Consumer </a:t>
            </a:r>
            <a:r>
              <a:rPr lang="en-US" dirty="0" err="1">
                <a:solidFill>
                  <a:prstClr val="black"/>
                </a:solidFill>
                <a:latin typeface="Arial" charset="0"/>
              </a:rPr>
              <a:t>Behaviour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Mark Bodnar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mbodnar@sfu.ca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64546" y="2564905"/>
            <a:ext cx="29050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i="1" dirty="0">
                <a:solidFill>
                  <a:prstClr val="black"/>
                </a:solidFill>
                <a:latin typeface="Arial" charset="0"/>
              </a:rPr>
              <a:t>Spying on a conversation?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96670" y="3946316"/>
            <a:ext cx="1666985" cy="2461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354619" y="4387522"/>
            <a:ext cx="1946827" cy="3843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2642700" y="1332901"/>
            <a:ext cx="2796637" cy="3645024"/>
            <a:chOff x="2642700" y="1332901"/>
            <a:chExt cx="2796637" cy="3645024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642700" y="1332901"/>
              <a:ext cx="2758153" cy="3645024"/>
            </a:xfrm>
            <a:prstGeom prst="rect">
              <a:avLst/>
            </a:prstGeom>
          </p:spPr>
        </p:pic>
        <p:sp>
          <p:nvSpPr>
            <p:cNvPr id="2" name="TextBox 1"/>
            <p:cNvSpPr txBox="1"/>
            <p:nvPr/>
          </p:nvSpPr>
          <p:spPr>
            <a:xfrm>
              <a:off x="3797273" y="4425552"/>
              <a:ext cx="164206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7464715" y="1504036"/>
            <a:ext cx="2677652" cy="2635103"/>
            <a:chOff x="7464715" y="1504036"/>
            <a:chExt cx="2677652" cy="263510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50079" y="1504036"/>
              <a:ext cx="2592288" cy="2592288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464715" y="3769807"/>
              <a:ext cx="164206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5892951" y="1696453"/>
            <a:ext cx="432048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prstClr val="black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273235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Metaphors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52780" y="5748264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347: Consumer </a:t>
            </a:r>
            <a:r>
              <a:rPr lang="en-US" dirty="0" err="1">
                <a:solidFill>
                  <a:prstClr val="black"/>
                </a:solidFill>
                <a:latin typeface="Arial" charset="0"/>
              </a:rPr>
              <a:t>Behaviour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Mark Bodnar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mbodnar@sfu.ca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0891" y="1383242"/>
            <a:ext cx="6792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Whose ideas are being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discussed the most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0891" y="2095853"/>
            <a:ext cx="7524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Which ideas cause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excitement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lots of further discussion, and which are largely ignored?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38667" y="3384640"/>
            <a:ext cx="3573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Explore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&amp;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Cited by/Times cited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137625" y="1754190"/>
            <a:ext cx="980608" cy="1525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92845" y="298205"/>
            <a:ext cx="2966275" cy="2570069"/>
            <a:chOff x="8992845" y="298205"/>
            <a:chExt cx="2966275" cy="2570069"/>
          </a:xfrm>
        </p:grpSpPr>
        <p:grpSp>
          <p:nvGrpSpPr>
            <p:cNvPr id="7" name="Group 6"/>
            <p:cNvGrpSpPr/>
            <p:nvPr/>
          </p:nvGrpSpPr>
          <p:grpSpPr>
            <a:xfrm>
              <a:off x="8992845" y="573295"/>
              <a:ext cx="1660711" cy="1826206"/>
              <a:chOff x="8992845" y="573295"/>
              <a:chExt cx="1660711" cy="1826206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992845" y="573295"/>
                <a:ext cx="1660711" cy="1826206"/>
              </a:xfrm>
              <a:prstGeom prst="rect">
                <a:avLst/>
              </a:prstGeom>
            </p:spPr>
          </p:pic>
          <p:sp>
            <p:nvSpPr>
              <p:cNvPr id="11" name="TextBox 10"/>
              <p:cNvSpPr txBox="1"/>
              <p:nvPr/>
            </p:nvSpPr>
            <p:spPr>
              <a:xfrm>
                <a:off x="9559097" y="2152310"/>
                <a:ext cx="980608" cy="15253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10250098" y="298205"/>
              <a:ext cx="1701157" cy="1690082"/>
              <a:chOff x="7464715" y="1504036"/>
              <a:chExt cx="2677652" cy="2635103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50079" y="1504036"/>
                <a:ext cx="2592288" cy="2592288"/>
              </a:xfrm>
              <a:prstGeom prst="rect">
                <a:avLst/>
              </a:prstGeom>
            </p:spPr>
          </p:pic>
          <p:sp>
            <p:nvSpPr>
              <p:cNvPr id="16" name="TextBox 15"/>
              <p:cNvSpPr txBox="1"/>
              <p:nvPr/>
            </p:nvSpPr>
            <p:spPr>
              <a:xfrm>
                <a:off x="7464715" y="3769807"/>
                <a:ext cx="1642064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endParaRPr lang="en-US" dirty="0"/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9467521" y="2037277"/>
              <a:ext cx="2491599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i="1" dirty="0">
                  <a:solidFill>
                    <a:prstClr val="black"/>
                  </a:solidFill>
                  <a:latin typeface="Arial" charset="0"/>
                </a:rPr>
                <a:t>Spying on a conversation?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5688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Metaphors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52780" y="5748264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347: Consumer </a:t>
            </a:r>
            <a:r>
              <a:rPr lang="en-US" dirty="0" err="1">
                <a:solidFill>
                  <a:prstClr val="black"/>
                </a:solidFill>
                <a:latin typeface="Arial" charset="0"/>
              </a:rPr>
              <a:t>Behaviour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Mark Bodnar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mbodnar@sfu.ca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0891" y="1380226"/>
            <a:ext cx="69897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some people occasionally pause and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sum up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everything that has been said so far?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27566" y="2897499"/>
            <a:ext cx="41539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Look for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Literature Review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articles on the topic.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943321" y="1498097"/>
            <a:ext cx="980608" cy="1525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0137625" y="1754190"/>
            <a:ext cx="980608" cy="1525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8992845" y="298205"/>
            <a:ext cx="2966275" cy="2570069"/>
            <a:chOff x="8992845" y="298205"/>
            <a:chExt cx="2966275" cy="2570069"/>
          </a:xfrm>
        </p:grpSpPr>
        <p:grpSp>
          <p:nvGrpSpPr>
            <p:cNvPr id="29" name="Group 28"/>
            <p:cNvGrpSpPr/>
            <p:nvPr/>
          </p:nvGrpSpPr>
          <p:grpSpPr>
            <a:xfrm>
              <a:off x="8992845" y="573295"/>
              <a:ext cx="1660711" cy="1826206"/>
              <a:chOff x="8992845" y="573295"/>
              <a:chExt cx="1660711" cy="1826206"/>
            </a:xfrm>
          </p:grpSpPr>
          <p:pic>
            <p:nvPicPr>
              <p:cNvPr id="34" name="Picture 33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992845" y="573295"/>
                <a:ext cx="1660711" cy="1826206"/>
              </a:xfrm>
              <a:prstGeom prst="rect">
                <a:avLst/>
              </a:prstGeom>
            </p:spPr>
          </p:pic>
          <p:sp>
            <p:nvSpPr>
              <p:cNvPr id="35" name="TextBox 34"/>
              <p:cNvSpPr txBox="1"/>
              <p:nvPr/>
            </p:nvSpPr>
            <p:spPr>
              <a:xfrm>
                <a:off x="9559097" y="2152310"/>
                <a:ext cx="980608" cy="15253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10250098" y="298205"/>
              <a:ext cx="1701157" cy="1690082"/>
              <a:chOff x="7464715" y="1504036"/>
              <a:chExt cx="2677652" cy="2635103"/>
            </a:xfrm>
          </p:grpSpPr>
          <p:pic>
            <p:nvPicPr>
              <p:cNvPr id="32" name="Picture 31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50079" y="1504036"/>
                <a:ext cx="2592288" cy="2592288"/>
              </a:xfrm>
              <a:prstGeom prst="rect">
                <a:avLst/>
              </a:prstGeom>
            </p:spPr>
          </p:pic>
          <p:sp>
            <p:nvSpPr>
              <p:cNvPr id="33" name="TextBox 32"/>
              <p:cNvSpPr txBox="1"/>
              <p:nvPr/>
            </p:nvSpPr>
            <p:spPr>
              <a:xfrm>
                <a:off x="7464715" y="3769807"/>
                <a:ext cx="1642064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endParaRPr lang="en-US" dirty="0"/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9467521" y="2037277"/>
              <a:ext cx="2491599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i="1" dirty="0">
                  <a:solidFill>
                    <a:prstClr val="black"/>
                  </a:solidFill>
                  <a:latin typeface="Arial" charset="0"/>
                </a:rPr>
                <a:t>Spying on a conversation?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50975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Metaphors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52780" y="5748264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347: Consumer </a:t>
            </a:r>
            <a:r>
              <a:rPr lang="en-US" dirty="0" err="1">
                <a:solidFill>
                  <a:prstClr val="black"/>
                </a:solidFill>
                <a:latin typeface="Arial" charset="0"/>
              </a:rPr>
              <a:t>Behaviour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Mark Bodnar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mbodnar@sfu.ca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0891" y="1380226"/>
            <a:ext cx="6792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Are some people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listened to more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than others?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27566" y="2759862"/>
            <a:ext cx="4450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Maybe they are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known experts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or maybe they are publishing in the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highest quality journals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943321" y="1498097"/>
            <a:ext cx="980608" cy="1525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137625" y="1754190"/>
            <a:ext cx="980608" cy="1525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8992845" y="298205"/>
            <a:ext cx="2966275" cy="2570069"/>
            <a:chOff x="8992845" y="298205"/>
            <a:chExt cx="2966275" cy="2570069"/>
          </a:xfrm>
        </p:grpSpPr>
        <p:grpSp>
          <p:nvGrpSpPr>
            <p:cNvPr id="16" name="Group 15"/>
            <p:cNvGrpSpPr/>
            <p:nvPr/>
          </p:nvGrpSpPr>
          <p:grpSpPr>
            <a:xfrm>
              <a:off x="8992845" y="573295"/>
              <a:ext cx="1660711" cy="1826206"/>
              <a:chOff x="8992845" y="573295"/>
              <a:chExt cx="1660711" cy="1826206"/>
            </a:xfrm>
          </p:grpSpPr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992845" y="573295"/>
                <a:ext cx="1660711" cy="1826206"/>
              </a:xfrm>
              <a:prstGeom prst="rect">
                <a:avLst/>
              </a:prstGeom>
            </p:spPr>
          </p:pic>
          <p:sp>
            <p:nvSpPr>
              <p:cNvPr id="22" name="TextBox 21"/>
              <p:cNvSpPr txBox="1"/>
              <p:nvPr/>
            </p:nvSpPr>
            <p:spPr>
              <a:xfrm>
                <a:off x="9559097" y="2152310"/>
                <a:ext cx="980608" cy="15253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10250098" y="298205"/>
              <a:ext cx="1701157" cy="1690082"/>
              <a:chOff x="7464715" y="1504036"/>
              <a:chExt cx="2677652" cy="2635103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50079" y="1504036"/>
                <a:ext cx="2592288" cy="2592288"/>
              </a:xfrm>
              <a:prstGeom prst="rect">
                <a:avLst/>
              </a:prstGeom>
            </p:spPr>
          </p:pic>
          <p:sp>
            <p:nvSpPr>
              <p:cNvPr id="20" name="TextBox 19"/>
              <p:cNvSpPr txBox="1"/>
              <p:nvPr/>
            </p:nvSpPr>
            <p:spPr>
              <a:xfrm>
                <a:off x="7464715" y="3769807"/>
                <a:ext cx="1642064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endParaRPr lang="en-US" dirty="0"/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9467521" y="2037277"/>
              <a:ext cx="2491599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i="1" dirty="0">
                  <a:solidFill>
                    <a:prstClr val="black"/>
                  </a:solidFill>
                  <a:latin typeface="Arial" charset="0"/>
                </a:rPr>
                <a:t>Spying on a conversation?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115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Metaphors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52780" y="5748264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347: Consumer </a:t>
            </a:r>
            <a:r>
              <a:rPr lang="en-US" dirty="0" err="1">
                <a:solidFill>
                  <a:prstClr val="black"/>
                </a:solidFill>
                <a:latin typeface="Arial" charset="0"/>
              </a:rPr>
              <a:t>Behaviour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Mark Bodnar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mbodnar@sfu.ca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0891" y="1380226"/>
            <a:ext cx="752955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some people just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confirm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what has been said before without adding any substantial new information?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some people take the conversation into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completely new areas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some people provide strong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counter arguments?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943321" y="1498097"/>
            <a:ext cx="980608" cy="1525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0137625" y="1754190"/>
            <a:ext cx="980608" cy="1525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8992845" y="298205"/>
            <a:ext cx="2966275" cy="2570069"/>
            <a:chOff x="8992845" y="298205"/>
            <a:chExt cx="2966275" cy="2570069"/>
          </a:xfrm>
        </p:grpSpPr>
        <p:grpSp>
          <p:nvGrpSpPr>
            <p:cNvPr id="13" name="Group 12"/>
            <p:cNvGrpSpPr/>
            <p:nvPr/>
          </p:nvGrpSpPr>
          <p:grpSpPr>
            <a:xfrm>
              <a:off x="8992845" y="573295"/>
              <a:ext cx="1660711" cy="1826206"/>
              <a:chOff x="8992845" y="573295"/>
              <a:chExt cx="1660711" cy="1826206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992845" y="573295"/>
                <a:ext cx="1660711" cy="1826206"/>
              </a:xfrm>
              <a:prstGeom prst="rect">
                <a:avLst/>
              </a:prstGeom>
            </p:spPr>
          </p:pic>
          <p:sp>
            <p:nvSpPr>
              <p:cNvPr id="20" name="TextBox 19"/>
              <p:cNvSpPr txBox="1"/>
              <p:nvPr/>
            </p:nvSpPr>
            <p:spPr>
              <a:xfrm>
                <a:off x="9559097" y="2152310"/>
                <a:ext cx="980608" cy="15253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10250098" y="298205"/>
              <a:ext cx="1701157" cy="1690082"/>
              <a:chOff x="7464715" y="1504036"/>
              <a:chExt cx="2677652" cy="2635103"/>
            </a:xfrm>
          </p:grpSpPr>
          <p:pic>
            <p:nvPicPr>
              <p:cNvPr id="17" name="Picture 16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50079" y="1504036"/>
                <a:ext cx="2592288" cy="2592288"/>
              </a:xfrm>
              <a:prstGeom prst="rect">
                <a:avLst/>
              </a:prstGeom>
            </p:spPr>
          </p:pic>
          <p:sp>
            <p:nvSpPr>
              <p:cNvPr id="18" name="TextBox 17"/>
              <p:cNvSpPr txBox="1"/>
              <p:nvPr/>
            </p:nvSpPr>
            <p:spPr>
              <a:xfrm>
                <a:off x="7464715" y="3769807"/>
                <a:ext cx="1642064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endParaRPr lang="en-US" dirty="0"/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9467521" y="2037277"/>
              <a:ext cx="2491599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i="1" dirty="0">
                  <a:solidFill>
                    <a:prstClr val="black"/>
                  </a:solidFill>
                  <a:latin typeface="Arial" charset="0"/>
                </a:rPr>
                <a:t>Spying on a conversation?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15539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Tools &amp; Techniques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2314" y="2606588"/>
            <a:ext cx="100402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Arial"/>
                <a:cs typeface="Arial"/>
                <a:hlinkClick r:id="rId3"/>
              </a:rPr>
              <a:t>PsycInfo</a:t>
            </a:r>
            <a:endParaRPr lang="en-US" sz="2400" dirty="0">
              <a:latin typeface="Arial"/>
              <a:cs typeface="Arial"/>
            </a:endParaRPr>
          </a:p>
          <a:p>
            <a:pPr marL="536575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Covers marketing + applied psychology journals</a:t>
            </a:r>
          </a:p>
          <a:p>
            <a:pPr marL="536575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“</a:t>
            </a:r>
            <a:r>
              <a:rPr lang="en-US" sz="2400" i="1" dirty="0">
                <a:latin typeface="Arial"/>
                <a:cs typeface="Arial"/>
              </a:rPr>
              <a:t>Times Cited in this database</a:t>
            </a:r>
            <a:r>
              <a:rPr lang="en-US" sz="2400" dirty="0">
                <a:latin typeface="Arial"/>
                <a:cs typeface="Arial"/>
              </a:rPr>
              <a:t>” feature</a:t>
            </a:r>
          </a:p>
          <a:p>
            <a:pPr marL="536575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99% academic research articles</a:t>
            </a:r>
          </a:p>
          <a:p>
            <a:pPr marL="536575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Can limit to </a:t>
            </a:r>
            <a:r>
              <a:rPr lang="en-US" sz="2400" i="1" dirty="0">
                <a:latin typeface="Arial"/>
                <a:cs typeface="Arial"/>
              </a:rPr>
              <a:t>literature reviews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52780" y="5748264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347: Consumer </a:t>
            </a:r>
            <a:r>
              <a:rPr lang="en-US" dirty="0" err="1">
                <a:solidFill>
                  <a:prstClr val="black"/>
                </a:solidFill>
                <a:latin typeface="Arial" charset="0"/>
              </a:rPr>
              <a:t>Behaviour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Mark Bodnar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mbodnar@sfu.ca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7171" y="1205513"/>
            <a:ext cx="105072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/>
                <a:cs typeface="Arial"/>
                <a:hlinkClick r:id="rId4"/>
              </a:rPr>
              <a:t>Business Source Complete</a:t>
            </a:r>
            <a:endParaRPr lang="en-US" sz="2400" i="1" dirty="0">
              <a:latin typeface="Arial"/>
              <a:cs typeface="Arial"/>
            </a:endParaRPr>
          </a:p>
          <a:p>
            <a:pPr marL="627063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Main business article database</a:t>
            </a:r>
            <a:endParaRPr lang="en-US" sz="2400" b="1" dirty="0">
              <a:latin typeface="Arial"/>
              <a:cs typeface="Arial"/>
            </a:endParaRPr>
          </a:p>
          <a:p>
            <a:pPr marL="627063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“</a:t>
            </a:r>
            <a:r>
              <a:rPr lang="en-US" sz="2400" i="1" dirty="0">
                <a:latin typeface="Arial"/>
                <a:cs typeface="Arial"/>
              </a:rPr>
              <a:t>Times Cited in this database</a:t>
            </a:r>
            <a:r>
              <a:rPr lang="en-US" sz="2400" dirty="0">
                <a:latin typeface="Arial"/>
                <a:cs typeface="Arial"/>
              </a:rPr>
              <a:t>” feature</a:t>
            </a:r>
          </a:p>
        </p:txBody>
      </p:sp>
    </p:spTree>
    <p:extLst>
      <p:ext uri="{BB962C8B-B14F-4D97-AF65-F5344CB8AC3E}">
        <p14:creationId xmlns:p14="http://schemas.microsoft.com/office/powerpoint/2010/main" val="356848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Tools &amp; Techniques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52780" y="5748264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347: Consumer </a:t>
            </a:r>
            <a:r>
              <a:rPr lang="en-US" dirty="0" err="1">
                <a:solidFill>
                  <a:prstClr val="black"/>
                </a:solidFill>
                <a:latin typeface="Arial" charset="0"/>
              </a:rPr>
              <a:t>Behaviour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Mark Bodnar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mbodnar@sfu.ca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430182" y="1745669"/>
            <a:ext cx="9330611" cy="2610196"/>
            <a:chOff x="1463432" y="1579419"/>
            <a:chExt cx="9330611" cy="2610196"/>
          </a:xfrm>
        </p:grpSpPr>
        <p:pic>
          <p:nvPicPr>
            <p:cNvPr id="6" name="Picture 5">
              <a:hlinkClick r:id="rId3"/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84081" y="1579419"/>
              <a:ext cx="9209962" cy="2610196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1463432" y="2950401"/>
              <a:ext cx="181778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[</a:t>
              </a:r>
              <a:r>
                <a:rPr lang="en-US" i="1" dirty="0"/>
                <a:t>Limiting search to peer-reviewed journal articles.</a:t>
              </a:r>
              <a:r>
                <a:rPr lang="en-US" dirty="0"/>
                <a:t>]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549545" y="4355865"/>
            <a:ext cx="3571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Link to this search (sort of…): </a:t>
            </a:r>
          </a:p>
          <a:p>
            <a:r>
              <a:rPr lang="en-US" dirty="0">
                <a:hlinkClick r:id="rId5"/>
              </a:rPr>
              <a:t>https://bit.ly/bus347-scent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76675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Tools &amp; Techniques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495268" y="3165459"/>
            <a:ext cx="2498060" cy="1200328"/>
          </a:xfrm>
          <a:prstGeom prst="rect">
            <a:avLst/>
          </a:prstGeom>
          <a:noFill/>
          <a:ln w="381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latin typeface="Arial"/>
                <a:cs typeface="Arial"/>
              </a:rPr>
              <a:t>More?</a:t>
            </a:r>
            <a:br>
              <a:rPr lang="en-US" sz="2400" b="1" i="1" dirty="0">
                <a:latin typeface="Arial"/>
                <a:cs typeface="Arial"/>
              </a:rPr>
            </a:br>
            <a:r>
              <a:rPr lang="en-US" sz="2400" dirty="0">
                <a:latin typeface="Arial"/>
                <a:cs typeface="Arial"/>
                <a:hlinkClick r:id="rId3"/>
              </a:rPr>
              <a:t>BUS 347 Research Guide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8253" y="2426796"/>
            <a:ext cx="6742526" cy="1477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Google Scholar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8163" lvl="1" indent="-268288">
              <a:buFont typeface="Arial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Broadest coverage of citing articles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8163" lvl="1" indent="-268288">
              <a:buFont typeface="Arial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Sample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652780" y="5748264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347: Consumer </a:t>
            </a:r>
            <a:r>
              <a:rPr lang="en-US" dirty="0" err="1">
                <a:solidFill>
                  <a:prstClr val="black"/>
                </a:solidFill>
                <a:latin typeface="Arial" charset="0"/>
              </a:rPr>
              <a:t>Behaviour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Mark Bodnar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mbodnar@sfu.ca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98672" y="3978104"/>
            <a:ext cx="10210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Web of Science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8163" lvl="1" indent="-268288">
              <a:buFont typeface="Arial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Advanced trend analysis of citing articles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95639" y="1207596"/>
            <a:ext cx="801521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Stage 2 searches  </a:t>
            </a:r>
          </a:p>
          <a:p>
            <a:pPr marL="454025" lvl="1" indent="-274638">
              <a:buFont typeface="Arial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Tools to help you cycle by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Times Cited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96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Questions?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42147" y="5754521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347: Consumer </a:t>
            </a:r>
            <a:r>
              <a:rPr lang="en-US" dirty="0" err="1">
                <a:solidFill>
                  <a:prstClr val="black"/>
                </a:solidFill>
                <a:latin typeface="Arial" charset="0"/>
              </a:rPr>
              <a:t>Behaviour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Mark Bodnar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mbodnar@sfu.ca</a:t>
            </a:r>
          </a:p>
        </p:txBody>
      </p:sp>
      <p:pic>
        <p:nvPicPr>
          <p:cNvPr id="5" name="Picture 4" descr="Question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2733" y="914930"/>
            <a:ext cx="3889248" cy="388924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106487" y="4206240"/>
            <a:ext cx="2011680" cy="597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523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642146" y="5745546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347: Consumer </a:t>
            </a:r>
            <a:r>
              <a:rPr lang="en-US" dirty="0" err="1">
                <a:solidFill>
                  <a:prstClr val="black"/>
                </a:solidFill>
                <a:latin typeface="Arial" charset="0"/>
              </a:rPr>
              <a:t>Behaviour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 Bodnar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mbodnar@sfu.ca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4294967295"/>
          </p:nvPr>
        </p:nvSpPr>
        <p:spPr>
          <a:xfrm>
            <a:off x="43218" y="1506589"/>
            <a:ext cx="12105563" cy="980715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latin typeface="Arial"/>
                <a:cs typeface="Arial"/>
              </a:rPr>
              <a:t>What’s your </a:t>
            </a:r>
            <a:r>
              <a:rPr lang="en-US" dirty="0" err="1">
                <a:latin typeface="Arial"/>
                <a:cs typeface="Arial"/>
              </a:rPr>
              <a:t>favourite</a:t>
            </a:r>
            <a:r>
              <a:rPr lang="en-US" dirty="0">
                <a:latin typeface="Arial"/>
                <a:cs typeface="Arial"/>
              </a:rPr>
              <a:t> season?</a:t>
            </a:r>
            <a:endParaRPr lang="en-US" b="1" i="1" dirty="0">
              <a:latin typeface="Arial"/>
              <a:cs typeface="Arial"/>
            </a:endParaRPr>
          </a:p>
          <a:p>
            <a:pPr algn="ctr"/>
            <a:endParaRPr lang="en-US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26239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Warm-up #1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6AEE32E-2206-4384-AD0B-E087280CDD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2084" y="2487304"/>
            <a:ext cx="2027830" cy="2027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917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642146" y="5745546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347: Consumer </a:t>
            </a:r>
            <a:r>
              <a:rPr lang="en-US" dirty="0" err="1">
                <a:solidFill>
                  <a:prstClr val="black"/>
                </a:solidFill>
                <a:latin typeface="Arial" charset="0"/>
              </a:rPr>
              <a:t>Behaviour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 Bodnar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mbodnar@sfu.ca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4294967295"/>
          </p:nvPr>
        </p:nvSpPr>
        <p:spPr>
          <a:xfrm>
            <a:off x="43218" y="1506589"/>
            <a:ext cx="12105563" cy="980715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latin typeface="Arial"/>
                <a:cs typeface="Arial"/>
              </a:rPr>
              <a:t>What’s another word for “scent”?</a:t>
            </a:r>
            <a:endParaRPr lang="en-US" b="1" i="1" dirty="0">
              <a:latin typeface="Arial"/>
              <a:cs typeface="Arial"/>
            </a:endParaRPr>
          </a:p>
          <a:p>
            <a:pPr algn="ctr"/>
            <a:endParaRPr lang="en-US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26239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Warm-up #2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6AEE32E-2206-4384-AD0B-E087280CDD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82084" y="2487304"/>
            <a:ext cx="2027830" cy="202783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B4497C0-F1CD-4E75-A15E-434D46104E97}"/>
              </a:ext>
            </a:extLst>
          </p:cNvPr>
          <p:cNvSpPr txBox="1">
            <a:spLocks/>
          </p:cNvSpPr>
          <p:nvPr/>
        </p:nvSpPr>
        <p:spPr>
          <a:xfrm>
            <a:off x="386685" y="2520503"/>
            <a:ext cx="4531055" cy="98071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400" dirty="0">
                <a:latin typeface="Arial"/>
                <a:cs typeface="Arial"/>
              </a:rPr>
              <a:t>Summarize the current state of research on a consumer </a:t>
            </a:r>
            <a:r>
              <a:rPr lang="en-US" sz="2400" dirty="0" err="1">
                <a:latin typeface="Arial"/>
                <a:cs typeface="Arial"/>
              </a:rPr>
              <a:t>behaviour</a:t>
            </a:r>
            <a:r>
              <a:rPr lang="en-US" sz="2400" dirty="0">
                <a:latin typeface="Arial"/>
                <a:cs typeface="Arial"/>
              </a:rPr>
              <a:t> topic and discuss its application to a business situation.</a:t>
            </a:r>
            <a:endParaRPr lang="en-US" sz="2400" b="1" i="1" dirty="0">
              <a:latin typeface="Arial"/>
              <a:cs typeface="Arial"/>
            </a:endParaRPr>
          </a:p>
          <a:p>
            <a:pPr algn="ctr"/>
            <a:endParaRPr lang="en-US" dirty="0">
              <a:latin typeface="Arial"/>
              <a:cs typeface="Arial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9DC19F3-7546-4DB3-BD5C-E3D8FEDE10E3}"/>
              </a:ext>
            </a:extLst>
          </p:cNvPr>
          <p:cNvSpPr txBox="1">
            <a:spLocks/>
          </p:cNvSpPr>
          <p:nvPr/>
        </p:nvSpPr>
        <p:spPr>
          <a:xfrm>
            <a:off x="7274258" y="2938642"/>
            <a:ext cx="3461982" cy="98071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400" dirty="0">
                <a:latin typeface="Arial"/>
                <a:cs typeface="Arial"/>
              </a:rPr>
              <a:t>How does scent affect consumer </a:t>
            </a:r>
            <a:r>
              <a:rPr lang="en-US" sz="2400" dirty="0" err="1">
                <a:latin typeface="Arial"/>
                <a:cs typeface="Arial"/>
              </a:rPr>
              <a:t>behaviour</a:t>
            </a:r>
            <a:r>
              <a:rPr lang="en-US" sz="2400" dirty="0">
                <a:latin typeface="Arial"/>
                <a:cs typeface="Arial"/>
              </a:rPr>
              <a:t>?</a:t>
            </a:r>
            <a:endParaRPr lang="en-US" sz="2400" b="1" i="1" dirty="0">
              <a:latin typeface="Arial"/>
              <a:cs typeface="Arial"/>
            </a:endParaRPr>
          </a:p>
          <a:p>
            <a:pPr algn="ctr"/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7329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642146" y="5745546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347: Consumer </a:t>
            </a:r>
            <a:r>
              <a:rPr lang="en-US" dirty="0" err="1">
                <a:solidFill>
                  <a:prstClr val="black"/>
                </a:solidFill>
                <a:latin typeface="Arial" charset="0"/>
              </a:rPr>
              <a:t>Behaviour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 Bodnar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mbodnar@sfu.ca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4294967295"/>
          </p:nvPr>
        </p:nvSpPr>
        <p:spPr>
          <a:xfrm>
            <a:off x="43218" y="1506589"/>
            <a:ext cx="12105563" cy="980715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latin typeface="Arial"/>
                <a:cs typeface="Arial"/>
              </a:rPr>
              <a:t>Where do </a:t>
            </a:r>
            <a:r>
              <a:rPr lang="en-US" i="1" dirty="0">
                <a:latin typeface="Arial"/>
                <a:cs typeface="Arial"/>
              </a:rPr>
              <a:t>you</a:t>
            </a:r>
            <a:r>
              <a:rPr lang="en-US" dirty="0">
                <a:latin typeface="Arial"/>
                <a:cs typeface="Arial"/>
              </a:rPr>
              <a:t> normally look for research (journal) articles?</a:t>
            </a:r>
            <a:endParaRPr lang="en-US" b="1" i="1" dirty="0">
              <a:latin typeface="Arial"/>
              <a:cs typeface="Arial"/>
            </a:endParaRPr>
          </a:p>
          <a:p>
            <a:pPr algn="ctr"/>
            <a:endParaRPr lang="en-US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26239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Choosing tools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6AEE32E-2206-4384-AD0B-E087280CDD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25374" y="2487304"/>
            <a:ext cx="1941251" cy="2551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62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642146" y="5745546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347: Consumer </a:t>
            </a:r>
            <a:r>
              <a:rPr lang="en-US" dirty="0" err="1">
                <a:solidFill>
                  <a:prstClr val="black"/>
                </a:solidFill>
                <a:latin typeface="Arial" charset="0"/>
              </a:rPr>
              <a:t>Behaviour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 Bodnar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mbodnar@sfu.ca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4294967295"/>
          </p:nvPr>
        </p:nvSpPr>
        <p:spPr>
          <a:xfrm>
            <a:off x="43218" y="1506589"/>
            <a:ext cx="12105563" cy="980715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latin typeface="Arial"/>
                <a:cs typeface="Arial"/>
              </a:rPr>
              <a:t>How would you describe/define </a:t>
            </a:r>
            <a:br>
              <a:rPr lang="en-US" dirty="0">
                <a:latin typeface="Arial"/>
                <a:cs typeface="Arial"/>
              </a:rPr>
            </a:br>
            <a:r>
              <a:rPr lang="en-US" dirty="0">
                <a:latin typeface="Arial"/>
                <a:cs typeface="Arial"/>
              </a:rPr>
              <a:t>a </a:t>
            </a:r>
            <a:r>
              <a:rPr lang="en-US" b="1" i="1" dirty="0">
                <a:latin typeface="Arial"/>
                <a:cs typeface="Arial"/>
              </a:rPr>
              <a:t>good</a:t>
            </a:r>
            <a:r>
              <a:rPr lang="en-US" dirty="0">
                <a:latin typeface="Arial"/>
                <a:cs typeface="Arial"/>
              </a:rPr>
              <a:t> database for this type of research?</a:t>
            </a:r>
          </a:p>
          <a:p>
            <a:pPr algn="ctr"/>
            <a:endParaRPr lang="en-US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26239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Choosing tools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DA37DFF-6352-4A80-A30D-64AE4F6441BD}"/>
              </a:ext>
            </a:extLst>
          </p:cNvPr>
          <p:cNvSpPr txBox="1">
            <a:spLocks/>
          </p:cNvSpPr>
          <p:nvPr/>
        </p:nvSpPr>
        <p:spPr>
          <a:xfrm>
            <a:off x="895857" y="2938641"/>
            <a:ext cx="3837468" cy="98071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400" dirty="0">
                <a:latin typeface="Arial"/>
                <a:cs typeface="Arial"/>
              </a:rPr>
              <a:t>Topic breadth, depth, </a:t>
            </a:r>
            <a:br>
              <a:rPr lang="en-US" sz="2400" dirty="0">
                <a:latin typeface="Arial"/>
                <a:cs typeface="Arial"/>
              </a:rPr>
            </a:br>
            <a:r>
              <a:rPr lang="en-US" sz="2400" dirty="0">
                <a:latin typeface="Arial"/>
                <a:cs typeface="Arial"/>
              </a:rPr>
              <a:t>and exclusivity?</a:t>
            </a:r>
            <a:endParaRPr lang="en-US" sz="2400" b="1" i="1" dirty="0">
              <a:latin typeface="Arial"/>
              <a:cs typeface="Arial"/>
            </a:endParaRPr>
          </a:p>
          <a:p>
            <a:pPr algn="ctr"/>
            <a:endParaRPr lang="en-US" dirty="0">
              <a:latin typeface="Arial"/>
              <a:cs typeface="Arial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D7BD0D7-900A-4985-A791-507F412FAC2A}"/>
              </a:ext>
            </a:extLst>
          </p:cNvPr>
          <p:cNvSpPr txBox="1">
            <a:spLocks/>
          </p:cNvSpPr>
          <p:nvPr/>
        </p:nvSpPr>
        <p:spPr>
          <a:xfrm>
            <a:off x="7458673" y="2938642"/>
            <a:ext cx="3370994" cy="98071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400" dirty="0">
                <a:latin typeface="Arial"/>
                <a:cs typeface="Arial"/>
              </a:rPr>
              <a:t>Specific</a:t>
            </a:r>
            <a:br>
              <a:rPr lang="en-US" sz="2400" dirty="0">
                <a:latin typeface="Arial"/>
                <a:cs typeface="Arial"/>
              </a:rPr>
            </a:br>
            <a:r>
              <a:rPr lang="en-US" sz="2400" dirty="0">
                <a:latin typeface="Arial"/>
                <a:cs typeface="Arial"/>
              </a:rPr>
              <a:t>functionality?</a:t>
            </a:r>
            <a:endParaRPr lang="en-US" sz="2400" b="1" i="1" dirty="0">
              <a:latin typeface="Arial"/>
              <a:cs typeface="Arial"/>
            </a:endParaRPr>
          </a:p>
          <a:p>
            <a:pPr algn="ctr"/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ACEF41-166D-4DAC-A700-C36A96359A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063" y="2970093"/>
            <a:ext cx="2077872" cy="207787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B43503E-B4AB-4A5F-88D9-F7EB034BB804}"/>
              </a:ext>
            </a:extLst>
          </p:cNvPr>
          <p:cNvSpPr txBox="1"/>
          <p:nvPr/>
        </p:nvSpPr>
        <p:spPr>
          <a:xfrm>
            <a:off x="9144170" y="4223821"/>
            <a:ext cx="2498060" cy="830997"/>
          </a:xfrm>
          <a:prstGeom prst="rect">
            <a:avLst/>
          </a:prstGeom>
          <a:noFill/>
          <a:ln w="381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"/>
                <a:cs typeface="Arial"/>
                <a:hlinkClick r:id="rId4"/>
              </a:rPr>
              <a:t>BUS 347 Research Guide</a:t>
            </a:r>
            <a:endParaRPr lang="en-US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2839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Shortcut to the Lit Review video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52780" y="5748264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347: Consumer </a:t>
            </a:r>
            <a:r>
              <a:rPr lang="en-US" dirty="0" err="1">
                <a:solidFill>
                  <a:prstClr val="black"/>
                </a:solidFill>
                <a:latin typeface="Arial" charset="0"/>
              </a:rPr>
              <a:t>Behaviour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Mark Bodnar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mbodnar@sfu.ca</a:t>
            </a:r>
          </a:p>
        </p:txBody>
      </p:sp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9A10D20C-6338-44B9-AB76-2EAE1563A3E8}"/>
              </a:ext>
            </a:extLst>
          </p:cNvPr>
          <p:cNvSpPr txBox="1">
            <a:spLocks/>
          </p:cNvSpPr>
          <p:nvPr/>
        </p:nvSpPr>
        <p:spPr>
          <a:xfrm>
            <a:off x="43218" y="1506589"/>
            <a:ext cx="12105563" cy="98071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dirty="0">
                <a:latin typeface="Arial"/>
                <a:cs typeface="Arial"/>
              </a:rPr>
              <a:t>The remaining slides are from </a:t>
            </a:r>
            <a:br>
              <a:rPr lang="en-US" dirty="0">
                <a:latin typeface="Arial"/>
                <a:cs typeface="Arial"/>
              </a:rPr>
            </a:br>
            <a:r>
              <a:rPr lang="en-US" dirty="0">
                <a:latin typeface="Arial"/>
                <a:cs typeface="Arial"/>
              </a:rPr>
              <a:t>the </a:t>
            </a:r>
            <a:r>
              <a:rPr lang="en-US" dirty="0">
                <a:latin typeface="Arial"/>
                <a:cs typeface="Arial"/>
                <a:hlinkClick r:id="rId3"/>
              </a:rPr>
              <a:t>video</a:t>
            </a:r>
            <a:r>
              <a:rPr lang="en-US" dirty="0">
                <a:latin typeface="Arial"/>
                <a:cs typeface="Arial"/>
              </a:rPr>
              <a:t> you were asked to watch.</a:t>
            </a:r>
          </a:p>
          <a:p>
            <a:pPr algn="ctr"/>
            <a:endParaRPr lang="en-US" dirty="0">
              <a:latin typeface="Arial"/>
              <a:cs typeface="Arial"/>
            </a:endParaRPr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9C208869-E8A5-4A35-90B7-0E40736502CD}"/>
              </a:ext>
            </a:extLst>
          </p:cNvPr>
          <p:cNvSpPr txBox="1">
            <a:spLocks/>
          </p:cNvSpPr>
          <p:nvPr/>
        </p:nvSpPr>
        <p:spPr>
          <a:xfrm>
            <a:off x="43218" y="4367519"/>
            <a:ext cx="12105563" cy="76011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dirty="0">
                <a:latin typeface="Arial"/>
                <a:cs typeface="Arial"/>
              </a:rPr>
              <a:t>Do you have any questions about that video?</a:t>
            </a:r>
          </a:p>
          <a:p>
            <a:pPr algn="ctr"/>
            <a:endParaRPr lang="en-US" dirty="0">
              <a:latin typeface="Arial"/>
              <a:cs typeface="Arial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2887CB5-3858-4221-9715-64DE2405B6E4}"/>
              </a:ext>
            </a:extLst>
          </p:cNvPr>
          <p:cNvGrpSpPr/>
          <p:nvPr/>
        </p:nvGrpSpPr>
        <p:grpSpPr>
          <a:xfrm>
            <a:off x="5058136" y="2738371"/>
            <a:ext cx="1910362" cy="1778888"/>
            <a:chOff x="5063924" y="2651567"/>
            <a:chExt cx="1910362" cy="1778888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BA8DFF5E-1913-4DDD-B041-6F856AE3F33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5398" y="2651567"/>
              <a:ext cx="1778888" cy="1778888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878559C-F7D2-4AD6-A89A-D5FEE08137BA}"/>
                </a:ext>
              </a:extLst>
            </p:cNvPr>
            <p:cNvSpPr/>
            <p:nvPr/>
          </p:nvSpPr>
          <p:spPr>
            <a:xfrm>
              <a:off x="5063924" y="4126375"/>
              <a:ext cx="1209554" cy="3040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86678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Only 4 Steps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52780" y="5748264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347: Consumer </a:t>
            </a:r>
            <a:r>
              <a:rPr lang="en-US" dirty="0" err="1">
                <a:solidFill>
                  <a:prstClr val="black"/>
                </a:solidFill>
                <a:latin typeface="Arial" charset="0"/>
              </a:rPr>
              <a:t>Behaviour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Mark Bodnar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mbodnar@sfu.ca</a:t>
            </a: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566057" y="957944"/>
            <a:ext cx="9059092" cy="4343400"/>
            <a:chOff x="-600892" y="2133387"/>
            <a:chExt cx="9059092" cy="4343613"/>
          </a:xfrm>
        </p:grpSpPr>
        <p:sp>
          <p:nvSpPr>
            <p:cNvPr id="9" name="Oval 8"/>
            <p:cNvSpPr/>
            <p:nvPr/>
          </p:nvSpPr>
          <p:spPr>
            <a:xfrm>
              <a:off x="762000" y="2133387"/>
              <a:ext cx="7696200" cy="4343613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7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217714" y="3657461"/>
              <a:ext cx="476794" cy="41004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8"/>
            <p:cNvSpPr txBox="1">
              <a:spLocks noChangeArrowheads="1"/>
            </p:cNvSpPr>
            <p:nvPr/>
          </p:nvSpPr>
          <p:spPr bwMode="auto">
            <a:xfrm>
              <a:off x="-600892" y="2857322"/>
              <a:ext cx="1295400" cy="1200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7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"/>
                <a:defRPr sz="29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ts val="55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"/>
                <a:defRPr sz="26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ts val="5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"/>
                <a:defRPr sz="23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ts val="400"/>
                </a:spcBef>
                <a:buClr>
                  <a:srgbClr val="0BD0D9"/>
                </a:buClr>
                <a:buSzPct val="75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ts val="400"/>
                </a:spcBef>
                <a:buClr>
                  <a:srgbClr val="10CF9B"/>
                </a:buClr>
                <a:buSzPct val="65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/>
                <a:t>All the information in the world!</a:t>
              </a:r>
              <a:endParaRPr lang="en-CA" altLang="en-US" sz="1800" dirty="0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4179230" y="212341"/>
            <a:ext cx="5533394" cy="3935493"/>
            <a:chOff x="4179230" y="212341"/>
            <a:chExt cx="5533394" cy="3935493"/>
          </a:xfrm>
        </p:grpSpPr>
        <p:grpSp>
          <p:nvGrpSpPr>
            <p:cNvPr id="12" name="Group 11"/>
            <p:cNvGrpSpPr>
              <a:grpSpLocks/>
            </p:cNvGrpSpPr>
            <p:nvPr/>
          </p:nvGrpSpPr>
          <p:grpSpPr bwMode="auto">
            <a:xfrm>
              <a:off x="5100937" y="212341"/>
              <a:ext cx="4611687" cy="762001"/>
              <a:chOff x="2627510" y="1581834"/>
              <a:chExt cx="4611490" cy="760761"/>
            </a:xfrm>
          </p:grpSpPr>
          <p:sp>
            <p:nvSpPr>
              <p:cNvPr id="13" name="Isosceles Triangle 12"/>
              <p:cNvSpPr/>
              <p:nvPr/>
            </p:nvSpPr>
            <p:spPr>
              <a:xfrm>
                <a:off x="2627510" y="1857610"/>
                <a:ext cx="681008" cy="484985"/>
              </a:xfrm>
              <a:prstGeom prst="triangle">
                <a:avLst/>
              </a:prstGeom>
              <a:solidFill>
                <a:schemeClr val="tx1">
                  <a:lumMod val="50000"/>
                  <a:lumOff val="50000"/>
                  <a:alpha val="19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CA" dirty="0"/>
              </a:p>
            </p:txBody>
          </p:sp>
          <p:sp>
            <p:nvSpPr>
              <p:cNvPr id="14" name="TextBox 16"/>
              <p:cNvSpPr txBox="1">
                <a:spLocks noChangeArrowheads="1"/>
              </p:cNvSpPr>
              <p:nvPr/>
            </p:nvSpPr>
            <p:spPr bwMode="auto">
              <a:xfrm>
                <a:off x="3611880" y="1581834"/>
                <a:ext cx="3627120" cy="6452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7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"/>
                  <a:defRPr sz="2900">
                    <a:solidFill>
                      <a:schemeClr val="tx1"/>
                    </a:solidFill>
                    <a:latin typeface="Tw Cen MT" panose="020B0602020104020603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ts val="55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"/>
                  <a:defRPr sz="2600">
                    <a:solidFill>
                      <a:schemeClr val="tx1"/>
                    </a:solidFill>
                    <a:latin typeface="Tw Cen MT" panose="020B0602020104020603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ts val="5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"/>
                  <a:defRPr sz="2300">
                    <a:solidFill>
                      <a:schemeClr val="tx1"/>
                    </a:solidFill>
                    <a:latin typeface="Tw Cen MT" panose="020B0602020104020603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0BD0D9"/>
                  </a:buClr>
                  <a:buSzPct val="75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anose="020B0602020104020603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ts val="400"/>
                  </a:spcBef>
                  <a:buClr>
                    <a:srgbClr val="10CF9B"/>
                  </a:buClr>
                  <a:buSzPct val="65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anose="020B0602020104020603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anose="020B0602020104020603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anose="020B0602020104020603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anose="020B0602020104020603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anose="020B0602020104020603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dirty="0"/>
                  <a:t>Tool (Google Scholar, Business Source, </a:t>
                </a:r>
                <a:r>
                  <a:rPr lang="en-US" altLang="en-US" sz="1800" dirty="0" err="1"/>
                  <a:t>PsycInfo</a:t>
                </a:r>
                <a:r>
                  <a:rPr lang="en-US" altLang="en-US" sz="1800" dirty="0"/>
                  <a:t>…)</a:t>
                </a:r>
                <a:endParaRPr lang="en-CA" altLang="en-US" sz="1800" dirty="0"/>
              </a:p>
            </p:txBody>
          </p:sp>
          <p:cxnSp>
            <p:nvCxnSpPr>
              <p:cNvPr id="15" name="Straight Arrow Connector 14"/>
              <p:cNvCxnSpPr>
                <a:stCxn id="14" idx="1"/>
              </p:cNvCxnSpPr>
              <p:nvPr/>
            </p:nvCxnSpPr>
            <p:spPr>
              <a:xfrm flipH="1">
                <a:off x="3235496" y="1904474"/>
                <a:ext cx="376384" cy="4664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20"/>
            <p:cNvGrpSpPr/>
            <p:nvPr/>
          </p:nvGrpSpPr>
          <p:grpSpPr>
            <a:xfrm rot="697337">
              <a:off x="4179230" y="1147459"/>
              <a:ext cx="3636963" cy="3000375"/>
              <a:chOff x="4328160" y="996163"/>
              <a:chExt cx="3636963" cy="3000375"/>
            </a:xfrm>
          </p:grpSpPr>
          <p:cxnSp>
            <p:nvCxnSpPr>
              <p:cNvPr id="16" name="Straight Arrow Connector 15"/>
              <p:cNvCxnSpPr/>
              <p:nvPr/>
            </p:nvCxnSpPr>
            <p:spPr>
              <a:xfrm flipH="1">
                <a:off x="4556760" y="996163"/>
                <a:ext cx="668338" cy="246697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>
                <a:off x="5225098" y="996163"/>
                <a:ext cx="2074862" cy="40957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Smiley Face 17"/>
              <p:cNvSpPr/>
              <p:nvPr/>
            </p:nvSpPr>
            <p:spPr>
              <a:xfrm rot="21127744">
                <a:off x="4328160" y="3539338"/>
                <a:ext cx="563563" cy="457200"/>
              </a:xfrm>
              <a:prstGeom prst="smileyFace">
                <a:avLst>
                  <a:gd name="adj" fmla="val -4653"/>
                </a:avLst>
              </a:prstGeom>
              <a:solidFill>
                <a:schemeClr val="accent1">
                  <a:alpha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CA" dirty="0"/>
              </a:p>
            </p:txBody>
          </p:sp>
          <p:sp>
            <p:nvSpPr>
              <p:cNvPr id="19" name="Smiley Face 18"/>
              <p:cNvSpPr/>
              <p:nvPr/>
            </p:nvSpPr>
            <p:spPr>
              <a:xfrm rot="20902663">
                <a:off x="7401560" y="1366051"/>
                <a:ext cx="563563" cy="457200"/>
              </a:xfrm>
              <a:prstGeom prst="smileyFace">
                <a:avLst>
                  <a:gd name="adj" fmla="val -4653"/>
                </a:avLst>
              </a:prstGeom>
              <a:solidFill>
                <a:schemeClr val="accent1">
                  <a:alpha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CA" dirty="0"/>
              </a:p>
            </p:txBody>
          </p:sp>
          <p:sp>
            <p:nvSpPr>
              <p:cNvPr id="20" name="TextBox 19"/>
              <p:cNvSpPr txBox="1">
                <a:spLocks noChangeArrowheads="1"/>
              </p:cNvSpPr>
              <p:nvPr/>
            </p:nvSpPr>
            <p:spPr bwMode="auto">
              <a:xfrm rot="17133278">
                <a:off x="4174966" y="2079632"/>
                <a:ext cx="1042988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7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"/>
                  <a:defRPr sz="2900">
                    <a:solidFill>
                      <a:schemeClr val="tx1"/>
                    </a:solidFill>
                    <a:latin typeface="Tw Cen MT" panose="020B0602020104020603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ts val="55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"/>
                  <a:defRPr sz="2600">
                    <a:solidFill>
                      <a:schemeClr val="tx1"/>
                    </a:solidFill>
                    <a:latin typeface="Tw Cen MT" panose="020B0602020104020603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ts val="5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"/>
                  <a:defRPr sz="2300">
                    <a:solidFill>
                      <a:schemeClr val="tx1"/>
                    </a:solidFill>
                    <a:latin typeface="Tw Cen MT" panose="020B0602020104020603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0BD0D9"/>
                  </a:buClr>
                  <a:buSzPct val="75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anose="020B0602020104020603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ts val="400"/>
                  </a:spcBef>
                  <a:buClr>
                    <a:srgbClr val="10CF9B"/>
                  </a:buClr>
                  <a:buSzPct val="65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anose="020B0602020104020603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anose="020B0602020104020603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anose="020B0602020104020603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anose="020B0602020104020603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anose="020B0602020104020603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dirty="0">
                    <a:solidFill>
                      <a:schemeClr val="tx2"/>
                    </a:solidFill>
                  </a:rPr>
                  <a:t>keyword</a:t>
                </a:r>
                <a:endParaRPr lang="en-CA" altLang="en-US" sz="1800" dirty="0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22" name="TextBox 21"/>
            <p:cNvSpPr txBox="1">
              <a:spLocks noChangeArrowheads="1"/>
            </p:cNvSpPr>
            <p:nvPr/>
          </p:nvSpPr>
          <p:spPr bwMode="auto">
            <a:xfrm rot="1361052">
              <a:off x="6020219" y="1111133"/>
              <a:ext cx="1042988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7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"/>
                <a:defRPr sz="29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ts val="55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"/>
                <a:defRPr sz="26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ts val="5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"/>
                <a:defRPr sz="23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ts val="400"/>
                </a:spcBef>
                <a:buClr>
                  <a:srgbClr val="0BD0D9"/>
                </a:buClr>
                <a:buSzPct val="75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ts val="400"/>
                </a:spcBef>
                <a:buClr>
                  <a:srgbClr val="10CF9B"/>
                </a:buClr>
                <a:buSzPct val="65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>
                  <a:solidFill>
                    <a:schemeClr val="tx2"/>
                  </a:solidFill>
                </a:rPr>
                <a:t>keyword</a:t>
              </a:r>
              <a:endParaRPr lang="en-CA" altLang="en-US" sz="18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35" name="Group 34"/>
          <p:cNvGrpSpPr>
            <a:grpSpLocks/>
          </p:cNvGrpSpPr>
          <p:nvPr/>
        </p:nvGrpSpPr>
        <p:grpSpPr bwMode="auto">
          <a:xfrm rot="327641">
            <a:off x="5789533" y="1911376"/>
            <a:ext cx="5415291" cy="1845096"/>
            <a:chOff x="3581400" y="2955504"/>
            <a:chExt cx="5415291" cy="1845096"/>
          </a:xfrm>
        </p:grpSpPr>
        <p:sp>
          <p:nvSpPr>
            <p:cNvPr id="36" name="Oval 35"/>
            <p:cNvSpPr/>
            <p:nvPr/>
          </p:nvSpPr>
          <p:spPr>
            <a:xfrm>
              <a:off x="3581400" y="3733800"/>
              <a:ext cx="2133600" cy="1066800"/>
            </a:xfrm>
            <a:prstGeom prst="ellipse">
              <a:avLst/>
            </a:prstGeom>
            <a:solidFill>
              <a:srgbClr val="FF0000">
                <a:alpha val="19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dirty="0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rot="21272359" flipH="1">
              <a:off x="5755058" y="3339286"/>
              <a:ext cx="1848492" cy="63090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14"/>
            <p:cNvSpPr txBox="1">
              <a:spLocks noChangeArrowheads="1"/>
            </p:cNvSpPr>
            <p:nvPr/>
          </p:nvSpPr>
          <p:spPr bwMode="auto">
            <a:xfrm rot="21272359">
              <a:off x="7625091" y="2955504"/>
              <a:ext cx="137160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7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"/>
                <a:defRPr sz="29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ts val="55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"/>
                <a:defRPr sz="26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ts val="5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"/>
                <a:defRPr sz="23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ts val="400"/>
                </a:spcBef>
                <a:buClr>
                  <a:srgbClr val="0BD0D9"/>
                </a:buClr>
                <a:buSzPct val="75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ts val="400"/>
                </a:spcBef>
                <a:buClr>
                  <a:srgbClr val="10CF9B"/>
                </a:buClr>
                <a:buSzPct val="65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/>
                <a:t>All the info on your topic (not to scale)</a:t>
              </a:r>
              <a:endParaRPr lang="en-CA" altLang="en-US" sz="1800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297515" y="1037836"/>
            <a:ext cx="1181100" cy="2106613"/>
            <a:chOff x="5297515" y="1037836"/>
            <a:chExt cx="1181100" cy="2106613"/>
          </a:xfrm>
        </p:grpSpPr>
        <p:grpSp>
          <p:nvGrpSpPr>
            <p:cNvPr id="39" name="Group 38"/>
            <p:cNvGrpSpPr>
              <a:grpSpLocks/>
            </p:cNvGrpSpPr>
            <p:nvPr/>
          </p:nvGrpSpPr>
          <p:grpSpPr bwMode="auto">
            <a:xfrm rot="327641">
              <a:off x="5297515" y="1037836"/>
              <a:ext cx="1181100" cy="2106613"/>
              <a:chOff x="3031069" y="2334279"/>
              <a:chExt cx="1179828" cy="2106748"/>
            </a:xfrm>
          </p:grpSpPr>
          <p:cxnSp>
            <p:nvCxnSpPr>
              <p:cNvPr id="40" name="Straight Arrow Connector 39"/>
              <p:cNvCxnSpPr/>
              <p:nvPr/>
            </p:nvCxnSpPr>
            <p:spPr>
              <a:xfrm>
                <a:off x="3031069" y="2334279"/>
                <a:ext cx="1037107" cy="1768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TextBox 25"/>
              <p:cNvSpPr txBox="1">
                <a:spLocks noChangeArrowheads="1"/>
              </p:cNvSpPr>
              <p:nvPr/>
            </p:nvSpPr>
            <p:spPr bwMode="auto">
              <a:xfrm>
                <a:off x="3935731" y="4071695"/>
                <a:ext cx="27516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ts val="7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"/>
                  <a:defRPr sz="2900">
                    <a:solidFill>
                      <a:schemeClr val="tx1"/>
                    </a:solidFill>
                    <a:latin typeface="Tw Cen MT" panose="020B0602020104020603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ts val="55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"/>
                  <a:defRPr sz="2600">
                    <a:solidFill>
                      <a:schemeClr val="tx1"/>
                    </a:solidFill>
                    <a:latin typeface="Tw Cen MT" panose="020B0602020104020603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ts val="5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"/>
                  <a:defRPr sz="2300">
                    <a:solidFill>
                      <a:schemeClr val="tx1"/>
                    </a:solidFill>
                    <a:latin typeface="Tw Cen MT" panose="020B0602020104020603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0BD0D9"/>
                  </a:buClr>
                  <a:buSzPct val="75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anose="020B0602020104020603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ts val="400"/>
                  </a:spcBef>
                  <a:buClr>
                    <a:srgbClr val="10CF9B"/>
                  </a:buClr>
                  <a:buSzPct val="65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anose="020B0602020104020603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anose="020B0602020104020603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anose="020B0602020104020603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anose="020B0602020104020603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10CF9B"/>
                  </a:buClr>
                  <a:buSzPct val="65000"/>
                  <a:buFont typeface="Wingdings" panose="05000000000000000000" pitchFamily="2" charset="2"/>
                  <a:buChar char=""/>
                  <a:defRPr sz="2000">
                    <a:solidFill>
                      <a:schemeClr val="tx1"/>
                    </a:solidFill>
                    <a:latin typeface="Tw Cen MT" panose="020B0602020104020603" pitchFamily="34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>
                    <a:solidFill>
                      <a:srgbClr val="FF0000"/>
                    </a:solidFill>
                  </a:rPr>
                  <a:t>A</a:t>
                </a:r>
                <a:endParaRPr lang="en-CA" altLang="en-US" sz="1800" b="1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42" name="TextBox 41"/>
            <p:cNvSpPr txBox="1">
              <a:spLocks noChangeArrowheads="1"/>
            </p:cNvSpPr>
            <p:nvPr/>
          </p:nvSpPr>
          <p:spPr bwMode="auto">
            <a:xfrm rot="3873545">
              <a:off x="5478889" y="1598709"/>
              <a:ext cx="10414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7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"/>
                <a:defRPr sz="29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ts val="55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"/>
                <a:defRPr sz="26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ts val="5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"/>
                <a:defRPr sz="23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ts val="400"/>
                </a:spcBef>
                <a:buClr>
                  <a:srgbClr val="0BD0D9"/>
                </a:buClr>
                <a:buSzPct val="75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ts val="400"/>
                </a:spcBef>
                <a:buClr>
                  <a:srgbClr val="10CF9B"/>
                </a:buClr>
                <a:buSzPct val="65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10CF9B"/>
                </a:buClr>
                <a:buSzPct val="65000"/>
                <a:buFont typeface="Wingdings" panose="05000000000000000000" pitchFamily="2" charset="2"/>
                <a:buChar char=""/>
                <a:defRPr sz="2000">
                  <a:solidFill>
                    <a:schemeClr val="tx1"/>
                  </a:solidFill>
                  <a:latin typeface="Tw Cen MT" panose="020B0602020104020603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>
                  <a:solidFill>
                    <a:schemeClr val="tx2"/>
                  </a:solidFill>
                </a:rPr>
                <a:t>keyword</a:t>
              </a:r>
              <a:endParaRPr lang="en-CA" altLang="en-US" sz="18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133250" y="2530378"/>
            <a:ext cx="2477368" cy="2617822"/>
            <a:chOff x="5133250" y="2530378"/>
            <a:chExt cx="2477368" cy="2617822"/>
          </a:xfrm>
        </p:grpSpPr>
        <p:sp>
          <p:nvSpPr>
            <p:cNvPr id="50" name="Freeform 49"/>
            <p:cNvSpPr/>
            <p:nvPr/>
          </p:nvSpPr>
          <p:spPr bwMode="auto">
            <a:xfrm>
              <a:off x="6405691" y="2588839"/>
              <a:ext cx="1168400" cy="944563"/>
            </a:xfrm>
            <a:custGeom>
              <a:avLst/>
              <a:gdLst>
                <a:gd name="connsiteX0" fmla="*/ 71120 w 1168400"/>
                <a:gd name="connsiteY0" fmla="*/ 254000 h 944880"/>
                <a:gd name="connsiteX1" fmla="*/ 40640 w 1168400"/>
                <a:gd name="connsiteY1" fmla="*/ 365760 h 944880"/>
                <a:gd name="connsiteX2" fmla="*/ 30480 w 1168400"/>
                <a:gd name="connsiteY2" fmla="*/ 396240 h 944880"/>
                <a:gd name="connsiteX3" fmla="*/ 20320 w 1168400"/>
                <a:gd name="connsiteY3" fmla="*/ 426720 h 944880"/>
                <a:gd name="connsiteX4" fmla="*/ 0 w 1168400"/>
                <a:gd name="connsiteY4" fmla="*/ 548640 h 944880"/>
                <a:gd name="connsiteX5" fmla="*/ 10160 w 1168400"/>
                <a:gd name="connsiteY5" fmla="*/ 680720 h 944880"/>
                <a:gd name="connsiteX6" fmla="*/ 20320 w 1168400"/>
                <a:gd name="connsiteY6" fmla="*/ 711200 h 944880"/>
                <a:gd name="connsiteX7" fmla="*/ 81280 w 1168400"/>
                <a:gd name="connsiteY7" fmla="*/ 762000 h 944880"/>
                <a:gd name="connsiteX8" fmla="*/ 111760 w 1168400"/>
                <a:gd name="connsiteY8" fmla="*/ 772160 h 944880"/>
                <a:gd name="connsiteX9" fmla="*/ 203200 w 1168400"/>
                <a:gd name="connsiteY9" fmla="*/ 822960 h 944880"/>
                <a:gd name="connsiteX10" fmla="*/ 294640 w 1168400"/>
                <a:gd name="connsiteY10" fmla="*/ 873760 h 944880"/>
                <a:gd name="connsiteX11" fmla="*/ 325120 w 1168400"/>
                <a:gd name="connsiteY11" fmla="*/ 894080 h 944880"/>
                <a:gd name="connsiteX12" fmla="*/ 426720 w 1168400"/>
                <a:gd name="connsiteY12" fmla="*/ 924560 h 944880"/>
                <a:gd name="connsiteX13" fmla="*/ 457200 w 1168400"/>
                <a:gd name="connsiteY13" fmla="*/ 934720 h 944880"/>
                <a:gd name="connsiteX14" fmla="*/ 548640 w 1168400"/>
                <a:gd name="connsiteY14" fmla="*/ 944880 h 944880"/>
                <a:gd name="connsiteX15" fmla="*/ 975360 w 1168400"/>
                <a:gd name="connsiteY15" fmla="*/ 934720 h 944880"/>
                <a:gd name="connsiteX16" fmla="*/ 1036320 w 1168400"/>
                <a:gd name="connsiteY16" fmla="*/ 914400 h 944880"/>
                <a:gd name="connsiteX17" fmla="*/ 1066800 w 1168400"/>
                <a:gd name="connsiteY17" fmla="*/ 894080 h 944880"/>
                <a:gd name="connsiteX18" fmla="*/ 1107440 w 1168400"/>
                <a:gd name="connsiteY18" fmla="*/ 833120 h 944880"/>
                <a:gd name="connsiteX19" fmla="*/ 1137920 w 1168400"/>
                <a:gd name="connsiteY19" fmla="*/ 741680 h 944880"/>
                <a:gd name="connsiteX20" fmla="*/ 1148080 w 1168400"/>
                <a:gd name="connsiteY20" fmla="*/ 711200 h 944880"/>
                <a:gd name="connsiteX21" fmla="*/ 1168400 w 1168400"/>
                <a:gd name="connsiteY21" fmla="*/ 619760 h 944880"/>
                <a:gd name="connsiteX22" fmla="*/ 1158240 w 1168400"/>
                <a:gd name="connsiteY22" fmla="*/ 375920 h 944880"/>
                <a:gd name="connsiteX23" fmla="*/ 1117600 w 1168400"/>
                <a:gd name="connsiteY23" fmla="*/ 284480 h 944880"/>
                <a:gd name="connsiteX24" fmla="*/ 1066800 w 1168400"/>
                <a:gd name="connsiteY24" fmla="*/ 193040 h 944880"/>
                <a:gd name="connsiteX25" fmla="*/ 975360 w 1168400"/>
                <a:gd name="connsiteY25" fmla="*/ 121920 h 944880"/>
                <a:gd name="connsiteX26" fmla="*/ 944880 w 1168400"/>
                <a:gd name="connsiteY26" fmla="*/ 101600 h 944880"/>
                <a:gd name="connsiteX27" fmla="*/ 883920 w 1168400"/>
                <a:gd name="connsiteY27" fmla="*/ 81280 h 944880"/>
                <a:gd name="connsiteX28" fmla="*/ 853440 w 1168400"/>
                <a:gd name="connsiteY28" fmla="*/ 60960 h 944880"/>
                <a:gd name="connsiteX29" fmla="*/ 782320 w 1168400"/>
                <a:gd name="connsiteY29" fmla="*/ 40640 h 944880"/>
                <a:gd name="connsiteX30" fmla="*/ 721360 w 1168400"/>
                <a:gd name="connsiteY30" fmla="*/ 20320 h 944880"/>
                <a:gd name="connsiteX31" fmla="*/ 690880 w 1168400"/>
                <a:gd name="connsiteY31" fmla="*/ 10160 h 944880"/>
                <a:gd name="connsiteX32" fmla="*/ 629920 w 1168400"/>
                <a:gd name="connsiteY32" fmla="*/ 0 h 944880"/>
                <a:gd name="connsiteX33" fmla="*/ 406400 w 1168400"/>
                <a:gd name="connsiteY33" fmla="*/ 10160 h 944880"/>
                <a:gd name="connsiteX34" fmla="*/ 345440 w 1168400"/>
                <a:gd name="connsiteY34" fmla="*/ 30480 h 944880"/>
                <a:gd name="connsiteX35" fmla="*/ 314960 w 1168400"/>
                <a:gd name="connsiteY35" fmla="*/ 40640 h 944880"/>
                <a:gd name="connsiteX36" fmla="*/ 284480 w 1168400"/>
                <a:gd name="connsiteY36" fmla="*/ 60960 h 944880"/>
                <a:gd name="connsiteX37" fmla="*/ 243840 w 1168400"/>
                <a:gd name="connsiteY37" fmla="*/ 71120 h 944880"/>
                <a:gd name="connsiteX38" fmla="*/ 213360 w 1168400"/>
                <a:gd name="connsiteY38" fmla="*/ 91440 h 944880"/>
                <a:gd name="connsiteX39" fmla="*/ 182880 w 1168400"/>
                <a:gd name="connsiteY39" fmla="*/ 101600 h 944880"/>
                <a:gd name="connsiteX40" fmla="*/ 121920 w 1168400"/>
                <a:gd name="connsiteY40" fmla="*/ 142240 h 944880"/>
                <a:gd name="connsiteX41" fmla="*/ 81280 w 1168400"/>
                <a:gd name="connsiteY41" fmla="*/ 203200 h 944880"/>
                <a:gd name="connsiteX42" fmla="*/ 71120 w 1168400"/>
                <a:gd name="connsiteY42" fmla="*/ 233680 h 944880"/>
                <a:gd name="connsiteX43" fmla="*/ 71120 w 1168400"/>
                <a:gd name="connsiteY43" fmla="*/ 254000 h 944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168400" h="944880">
                  <a:moveTo>
                    <a:pt x="71120" y="254000"/>
                  </a:moveTo>
                  <a:cubicBezTo>
                    <a:pt x="56759" y="325803"/>
                    <a:pt x="66421" y="288417"/>
                    <a:pt x="40640" y="365760"/>
                  </a:cubicBezTo>
                  <a:lnTo>
                    <a:pt x="30480" y="396240"/>
                  </a:lnTo>
                  <a:cubicBezTo>
                    <a:pt x="27093" y="406400"/>
                    <a:pt x="22420" y="416218"/>
                    <a:pt x="20320" y="426720"/>
                  </a:cubicBezTo>
                  <a:cubicBezTo>
                    <a:pt x="5464" y="501002"/>
                    <a:pt x="12602" y="460425"/>
                    <a:pt x="0" y="548640"/>
                  </a:cubicBezTo>
                  <a:cubicBezTo>
                    <a:pt x="3387" y="592667"/>
                    <a:pt x="4683" y="636904"/>
                    <a:pt x="10160" y="680720"/>
                  </a:cubicBezTo>
                  <a:cubicBezTo>
                    <a:pt x="11488" y="691347"/>
                    <a:pt x="14379" y="702289"/>
                    <a:pt x="20320" y="711200"/>
                  </a:cubicBezTo>
                  <a:cubicBezTo>
                    <a:pt x="31555" y="728052"/>
                    <a:pt x="62538" y="752629"/>
                    <a:pt x="81280" y="762000"/>
                  </a:cubicBezTo>
                  <a:cubicBezTo>
                    <a:pt x="90859" y="766789"/>
                    <a:pt x="102398" y="766959"/>
                    <a:pt x="111760" y="772160"/>
                  </a:cubicBezTo>
                  <a:cubicBezTo>
                    <a:pt x="216566" y="830386"/>
                    <a:pt x="134231" y="799970"/>
                    <a:pt x="203200" y="822960"/>
                  </a:cubicBezTo>
                  <a:cubicBezTo>
                    <a:pt x="298863" y="918623"/>
                    <a:pt x="145458" y="774305"/>
                    <a:pt x="294640" y="873760"/>
                  </a:cubicBezTo>
                  <a:cubicBezTo>
                    <a:pt x="304800" y="880533"/>
                    <a:pt x="313962" y="889121"/>
                    <a:pt x="325120" y="894080"/>
                  </a:cubicBezTo>
                  <a:cubicBezTo>
                    <a:pt x="368580" y="913396"/>
                    <a:pt x="385345" y="912739"/>
                    <a:pt x="426720" y="924560"/>
                  </a:cubicBezTo>
                  <a:cubicBezTo>
                    <a:pt x="437018" y="927502"/>
                    <a:pt x="446636" y="932959"/>
                    <a:pt x="457200" y="934720"/>
                  </a:cubicBezTo>
                  <a:cubicBezTo>
                    <a:pt x="487450" y="939762"/>
                    <a:pt x="518160" y="941493"/>
                    <a:pt x="548640" y="944880"/>
                  </a:cubicBezTo>
                  <a:cubicBezTo>
                    <a:pt x="690880" y="941493"/>
                    <a:pt x="833357" y="943595"/>
                    <a:pt x="975360" y="934720"/>
                  </a:cubicBezTo>
                  <a:cubicBezTo>
                    <a:pt x="996737" y="933384"/>
                    <a:pt x="1018498" y="926281"/>
                    <a:pt x="1036320" y="914400"/>
                  </a:cubicBezTo>
                  <a:lnTo>
                    <a:pt x="1066800" y="894080"/>
                  </a:lnTo>
                  <a:cubicBezTo>
                    <a:pt x="1080347" y="873760"/>
                    <a:pt x="1099717" y="856288"/>
                    <a:pt x="1107440" y="833120"/>
                  </a:cubicBezTo>
                  <a:lnTo>
                    <a:pt x="1137920" y="741680"/>
                  </a:lnTo>
                  <a:cubicBezTo>
                    <a:pt x="1141307" y="731520"/>
                    <a:pt x="1145483" y="721590"/>
                    <a:pt x="1148080" y="711200"/>
                  </a:cubicBezTo>
                  <a:cubicBezTo>
                    <a:pt x="1162428" y="653807"/>
                    <a:pt x="1155502" y="684252"/>
                    <a:pt x="1168400" y="619760"/>
                  </a:cubicBezTo>
                  <a:cubicBezTo>
                    <a:pt x="1165013" y="538480"/>
                    <a:pt x="1166335" y="456867"/>
                    <a:pt x="1158240" y="375920"/>
                  </a:cubicBezTo>
                  <a:cubicBezTo>
                    <a:pt x="1151687" y="310390"/>
                    <a:pt x="1139751" y="328783"/>
                    <a:pt x="1117600" y="284480"/>
                  </a:cubicBezTo>
                  <a:cubicBezTo>
                    <a:pt x="1092048" y="233376"/>
                    <a:pt x="1130869" y="257109"/>
                    <a:pt x="1066800" y="193040"/>
                  </a:cubicBezTo>
                  <a:cubicBezTo>
                    <a:pt x="1019051" y="145291"/>
                    <a:pt x="1048275" y="170530"/>
                    <a:pt x="975360" y="121920"/>
                  </a:cubicBezTo>
                  <a:cubicBezTo>
                    <a:pt x="965200" y="115147"/>
                    <a:pt x="956464" y="105461"/>
                    <a:pt x="944880" y="101600"/>
                  </a:cubicBezTo>
                  <a:cubicBezTo>
                    <a:pt x="924560" y="94827"/>
                    <a:pt x="901742" y="93161"/>
                    <a:pt x="883920" y="81280"/>
                  </a:cubicBezTo>
                  <a:cubicBezTo>
                    <a:pt x="873760" y="74507"/>
                    <a:pt x="864362" y="66421"/>
                    <a:pt x="853440" y="60960"/>
                  </a:cubicBezTo>
                  <a:cubicBezTo>
                    <a:pt x="836368" y="52424"/>
                    <a:pt x="798596" y="45523"/>
                    <a:pt x="782320" y="40640"/>
                  </a:cubicBezTo>
                  <a:cubicBezTo>
                    <a:pt x="761804" y="34485"/>
                    <a:pt x="741680" y="27093"/>
                    <a:pt x="721360" y="20320"/>
                  </a:cubicBezTo>
                  <a:cubicBezTo>
                    <a:pt x="711200" y="16933"/>
                    <a:pt x="701444" y="11921"/>
                    <a:pt x="690880" y="10160"/>
                  </a:cubicBezTo>
                  <a:lnTo>
                    <a:pt x="629920" y="0"/>
                  </a:lnTo>
                  <a:cubicBezTo>
                    <a:pt x="555413" y="3387"/>
                    <a:pt x="480559" y="2214"/>
                    <a:pt x="406400" y="10160"/>
                  </a:cubicBezTo>
                  <a:cubicBezTo>
                    <a:pt x="385103" y="12442"/>
                    <a:pt x="365760" y="23707"/>
                    <a:pt x="345440" y="30480"/>
                  </a:cubicBezTo>
                  <a:cubicBezTo>
                    <a:pt x="335280" y="33867"/>
                    <a:pt x="323871" y="34699"/>
                    <a:pt x="314960" y="40640"/>
                  </a:cubicBezTo>
                  <a:cubicBezTo>
                    <a:pt x="304800" y="47413"/>
                    <a:pt x="295703" y="56150"/>
                    <a:pt x="284480" y="60960"/>
                  </a:cubicBezTo>
                  <a:cubicBezTo>
                    <a:pt x="271645" y="66461"/>
                    <a:pt x="257387" y="67733"/>
                    <a:pt x="243840" y="71120"/>
                  </a:cubicBezTo>
                  <a:cubicBezTo>
                    <a:pt x="233680" y="77893"/>
                    <a:pt x="224282" y="85979"/>
                    <a:pt x="213360" y="91440"/>
                  </a:cubicBezTo>
                  <a:cubicBezTo>
                    <a:pt x="203781" y="96229"/>
                    <a:pt x="192242" y="96399"/>
                    <a:pt x="182880" y="101600"/>
                  </a:cubicBezTo>
                  <a:cubicBezTo>
                    <a:pt x="161532" y="113460"/>
                    <a:pt x="121920" y="142240"/>
                    <a:pt x="121920" y="142240"/>
                  </a:cubicBezTo>
                  <a:cubicBezTo>
                    <a:pt x="108373" y="162560"/>
                    <a:pt x="89003" y="180032"/>
                    <a:pt x="81280" y="203200"/>
                  </a:cubicBezTo>
                  <a:cubicBezTo>
                    <a:pt x="77893" y="213360"/>
                    <a:pt x="75909" y="224101"/>
                    <a:pt x="71120" y="233680"/>
                  </a:cubicBezTo>
                  <a:cubicBezTo>
                    <a:pt x="47043" y="281834"/>
                    <a:pt x="50800" y="245271"/>
                    <a:pt x="71120" y="254000"/>
                  </a:cubicBezTo>
                  <a:close/>
                </a:path>
              </a:pathLst>
            </a:custGeom>
            <a:solidFill>
              <a:srgbClr val="FF0000">
                <a:alpha val="0"/>
              </a:srgbClr>
            </a:solidFill>
            <a:ln w="15875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 dirty="0"/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5133250" y="2530378"/>
              <a:ext cx="2477368" cy="2617822"/>
              <a:chOff x="5133250" y="2530378"/>
              <a:chExt cx="2477368" cy="2617822"/>
            </a:xfrm>
          </p:grpSpPr>
          <p:grpSp>
            <p:nvGrpSpPr>
              <p:cNvPr id="52" name="Group 72"/>
              <p:cNvGrpSpPr>
                <a:grpSpLocks/>
              </p:cNvGrpSpPr>
              <p:nvPr/>
            </p:nvGrpSpPr>
            <p:grpSpPr bwMode="auto">
              <a:xfrm>
                <a:off x="6433944" y="2530378"/>
                <a:ext cx="1176674" cy="996638"/>
                <a:chOff x="4191000" y="3733800"/>
                <a:chExt cx="1176443" cy="996712"/>
              </a:xfrm>
            </p:grpSpPr>
            <p:sp>
              <p:nvSpPr>
                <p:cNvPr id="55" name="TextBox 27"/>
                <p:cNvSpPr txBox="1">
                  <a:spLocks noChangeArrowheads="1"/>
                </p:cNvSpPr>
                <p:nvPr/>
              </p:nvSpPr>
              <p:spPr bwMode="auto">
                <a:xfrm>
                  <a:off x="4754034" y="3733800"/>
                  <a:ext cx="275166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ts val="700"/>
                    </a:spcBef>
                    <a:buClr>
                      <a:schemeClr val="accent2"/>
                    </a:buClr>
                    <a:buSzPct val="60000"/>
                    <a:buFont typeface="Wingdings" panose="05000000000000000000" pitchFamily="2" charset="2"/>
                    <a:buChar char=""/>
                    <a:defRPr sz="2900">
                      <a:solidFill>
                        <a:schemeClr val="tx1"/>
                      </a:solidFill>
                      <a:latin typeface="Tw Cen MT" panose="020B0602020104020603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ts val="550"/>
                    </a:spcBef>
                    <a:buClr>
                      <a:schemeClr val="accent1"/>
                    </a:buClr>
                    <a:buSzPct val="70000"/>
                    <a:buFont typeface="Wingdings 2" panose="05020102010507070707" pitchFamily="18" charset="2"/>
                    <a:buChar char=""/>
                    <a:defRPr sz="2600">
                      <a:solidFill>
                        <a:schemeClr val="tx1"/>
                      </a:solidFill>
                      <a:latin typeface="Tw Cen MT" panose="020B0602020104020603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"/>
                    <a:defRPr sz="2300">
                      <a:solidFill>
                        <a:schemeClr val="tx1"/>
                      </a:solidFill>
                      <a:latin typeface="Tw Cen MT" panose="020B0602020104020603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0BD0D9"/>
                    </a:buClr>
                    <a:buSzPct val="75000"/>
                    <a:buFont typeface="Wingdings" panose="05000000000000000000" pitchFamily="2" charset="2"/>
                    <a:buChar char=""/>
                    <a:defRPr sz="2000">
                      <a:solidFill>
                        <a:schemeClr val="tx1"/>
                      </a:solidFill>
                      <a:latin typeface="Tw Cen MT" panose="020B0602020104020603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ts val="400"/>
                    </a:spcBef>
                    <a:buClr>
                      <a:srgbClr val="10CF9B"/>
                    </a:buClr>
                    <a:buSzPct val="65000"/>
                    <a:buFont typeface="Wingdings" panose="05000000000000000000" pitchFamily="2" charset="2"/>
                    <a:buChar char=""/>
                    <a:defRPr sz="2000">
                      <a:solidFill>
                        <a:schemeClr val="tx1"/>
                      </a:solidFill>
                      <a:latin typeface="Tw Cen MT" panose="020B0602020104020603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ts val="400"/>
                    </a:spcBef>
                    <a:spcAft>
                      <a:spcPct val="0"/>
                    </a:spcAft>
                    <a:buClr>
                      <a:srgbClr val="10CF9B"/>
                    </a:buClr>
                    <a:buSzPct val="65000"/>
                    <a:buFont typeface="Wingdings" panose="05000000000000000000" pitchFamily="2" charset="2"/>
                    <a:buChar char=""/>
                    <a:defRPr sz="2000">
                      <a:solidFill>
                        <a:schemeClr val="tx1"/>
                      </a:solidFill>
                      <a:latin typeface="Tw Cen MT" panose="020B0602020104020603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ts val="400"/>
                    </a:spcBef>
                    <a:spcAft>
                      <a:spcPct val="0"/>
                    </a:spcAft>
                    <a:buClr>
                      <a:srgbClr val="10CF9B"/>
                    </a:buClr>
                    <a:buSzPct val="65000"/>
                    <a:buFont typeface="Wingdings" panose="05000000000000000000" pitchFamily="2" charset="2"/>
                    <a:buChar char=""/>
                    <a:defRPr sz="2000">
                      <a:solidFill>
                        <a:schemeClr val="tx1"/>
                      </a:solidFill>
                      <a:latin typeface="Tw Cen MT" panose="020B0602020104020603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ts val="400"/>
                    </a:spcBef>
                    <a:spcAft>
                      <a:spcPct val="0"/>
                    </a:spcAft>
                    <a:buClr>
                      <a:srgbClr val="10CF9B"/>
                    </a:buClr>
                    <a:buSzPct val="65000"/>
                    <a:buFont typeface="Wingdings" panose="05000000000000000000" pitchFamily="2" charset="2"/>
                    <a:buChar char=""/>
                    <a:defRPr sz="2000">
                      <a:solidFill>
                        <a:schemeClr val="tx1"/>
                      </a:solidFill>
                      <a:latin typeface="Tw Cen MT" panose="020B0602020104020603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ts val="400"/>
                    </a:spcBef>
                    <a:spcAft>
                      <a:spcPct val="0"/>
                    </a:spcAft>
                    <a:buClr>
                      <a:srgbClr val="10CF9B"/>
                    </a:buClr>
                    <a:buSzPct val="65000"/>
                    <a:buFont typeface="Wingdings" panose="05000000000000000000" pitchFamily="2" charset="2"/>
                    <a:buChar char=""/>
                    <a:defRPr sz="2000">
                      <a:solidFill>
                        <a:schemeClr val="tx1"/>
                      </a:solidFill>
                      <a:latin typeface="Tw Cen MT" panose="020B0602020104020603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800" b="1">
                      <a:solidFill>
                        <a:srgbClr val="FF0000"/>
                      </a:solidFill>
                    </a:rPr>
                    <a:t>A</a:t>
                  </a:r>
                  <a:endParaRPr lang="en-CA" altLang="en-US" sz="1800" b="1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6" name="TextBox 28"/>
                <p:cNvSpPr txBox="1">
                  <a:spLocks noChangeArrowheads="1"/>
                </p:cNvSpPr>
                <p:nvPr/>
              </p:nvSpPr>
              <p:spPr bwMode="auto">
                <a:xfrm>
                  <a:off x="5092277" y="4295894"/>
                  <a:ext cx="275166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ts val="700"/>
                    </a:spcBef>
                    <a:buClr>
                      <a:schemeClr val="accent2"/>
                    </a:buClr>
                    <a:buSzPct val="60000"/>
                    <a:buFont typeface="Wingdings" panose="05000000000000000000" pitchFamily="2" charset="2"/>
                    <a:buChar char=""/>
                    <a:defRPr sz="2900">
                      <a:solidFill>
                        <a:schemeClr val="tx1"/>
                      </a:solidFill>
                      <a:latin typeface="Tw Cen MT" panose="020B0602020104020603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ts val="550"/>
                    </a:spcBef>
                    <a:buClr>
                      <a:schemeClr val="accent1"/>
                    </a:buClr>
                    <a:buSzPct val="70000"/>
                    <a:buFont typeface="Wingdings 2" panose="05020102010507070707" pitchFamily="18" charset="2"/>
                    <a:buChar char=""/>
                    <a:defRPr sz="2600">
                      <a:solidFill>
                        <a:schemeClr val="tx1"/>
                      </a:solidFill>
                      <a:latin typeface="Tw Cen MT" panose="020B0602020104020603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"/>
                    <a:defRPr sz="2300">
                      <a:solidFill>
                        <a:schemeClr val="tx1"/>
                      </a:solidFill>
                      <a:latin typeface="Tw Cen MT" panose="020B0602020104020603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0BD0D9"/>
                    </a:buClr>
                    <a:buSzPct val="75000"/>
                    <a:buFont typeface="Wingdings" panose="05000000000000000000" pitchFamily="2" charset="2"/>
                    <a:buChar char=""/>
                    <a:defRPr sz="2000">
                      <a:solidFill>
                        <a:schemeClr val="tx1"/>
                      </a:solidFill>
                      <a:latin typeface="Tw Cen MT" panose="020B0602020104020603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ts val="400"/>
                    </a:spcBef>
                    <a:buClr>
                      <a:srgbClr val="10CF9B"/>
                    </a:buClr>
                    <a:buSzPct val="65000"/>
                    <a:buFont typeface="Wingdings" panose="05000000000000000000" pitchFamily="2" charset="2"/>
                    <a:buChar char=""/>
                    <a:defRPr sz="2000">
                      <a:solidFill>
                        <a:schemeClr val="tx1"/>
                      </a:solidFill>
                      <a:latin typeface="Tw Cen MT" panose="020B0602020104020603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ts val="400"/>
                    </a:spcBef>
                    <a:spcAft>
                      <a:spcPct val="0"/>
                    </a:spcAft>
                    <a:buClr>
                      <a:srgbClr val="10CF9B"/>
                    </a:buClr>
                    <a:buSzPct val="65000"/>
                    <a:buFont typeface="Wingdings" panose="05000000000000000000" pitchFamily="2" charset="2"/>
                    <a:buChar char=""/>
                    <a:defRPr sz="2000">
                      <a:solidFill>
                        <a:schemeClr val="tx1"/>
                      </a:solidFill>
                      <a:latin typeface="Tw Cen MT" panose="020B0602020104020603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ts val="400"/>
                    </a:spcBef>
                    <a:spcAft>
                      <a:spcPct val="0"/>
                    </a:spcAft>
                    <a:buClr>
                      <a:srgbClr val="10CF9B"/>
                    </a:buClr>
                    <a:buSzPct val="65000"/>
                    <a:buFont typeface="Wingdings" panose="05000000000000000000" pitchFamily="2" charset="2"/>
                    <a:buChar char=""/>
                    <a:defRPr sz="2000">
                      <a:solidFill>
                        <a:schemeClr val="tx1"/>
                      </a:solidFill>
                      <a:latin typeface="Tw Cen MT" panose="020B0602020104020603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ts val="400"/>
                    </a:spcBef>
                    <a:spcAft>
                      <a:spcPct val="0"/>
                    </a:spcAft>
                    <a:buClr>
                      <a:srgbClr val="10CF9B"/>
                    </a:buClr>
                    <a:buSzPct val="65000"/>
                    <a:buFont typeface="Wingdings" panose="05000000000000000000" pitchFamily="2" charset="2"/>
                    <a:buChar char=""/>
                    <a:defRPr sz="2000">
                      <a:solidFill>
                        <a:schemeClr val="tx1"/>
                      </a:solidFill>
                      <a:latin typeface="Tw Cen MT" panose="020B0602020104020603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ts val="400"/>
                    </a:spcBef>
                    <a:spcAft>
                      <a:spcPct val="0"/>
                    </a:spcAft>
                    <a:buClr>
                      <a:srgbClr val="10CF9B"/>
                    </a:buClr>
                    <a:buSzPct val="65000"/>
                    <a:buFont typeface="Wingdings" panose="05000000000000000000" pitchFamily="2" charset="2"/>
                    <a:buChar char=""/>
                    <a:defRPr sz="2000">
                      <a:solidFill>
                        <a:schemeClr val="tx1"/>
                      </a:solidFill>
                      <a:latin typeface="Tw Cen MT" panose="020B0602020104020603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800" b="1">
                      <a:solidFill>
                        <a:srgbClr val="FF0000"/>
                      </a:solidFill>
                    </a:rPr>
                    <a:t>B</a:t>
                  </a:r>
                  <a:endParaRPr lang="en-CA" altLang="en-US" sz="1800" b="1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7" name="TextBox 29"/>
                <p:cNvSpPr txBox="1">
                  <a:spLocks noChangeArrowheads="1"/>
                </p:cNvSpPr>
                <p:nvPr/>
              </p:nvSpPr>
              <p:spPr bwMode="auto">
                <a:xfrm>
                  <a:off x="4429760" y="4361180"/>
                  <a:ext cx="275166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ts val="700"/>
                    </a:spcBef>
                    <a:buClr>
                      <a:schemeClr val="accent2"/>
                    </a:buClr>
                    <a:buSzPct val="60000"/>
                    <a:buFont typeface="Wingdings" panose="05000000000000000000" pitchFamily="2" charset="2"/>
                    <a:buChar char=""/>
                    <a:defRPr sz="2900">
                      <a:solidFill>
                        <a:schemeClr val="tx1"/>
                      </a:solidFill>
                      <a:latin typeface="Tw Cen MT" panose="020B0602020104020603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spcBef>
                      <a:spcPts val="550"/>
                    </a:spcBef>
                    <a:buClr>
                      <a:schemeClr val="accent1"/>
                    </a:buClr>
                    <a:buSzPct val="70000"/>
                    <a:buFont typeface="Wingdings 2" panose="05020102010507070707" pitchFamily="18" charset="2"/>
                    <a:buChar char=""/>
                    <a:defRPr sz="2600">
                      <a:solidFill>
                        <a:schemeClr val="tx1"/>
                      </a:solidFill>
                      <a:latin typeface="Tw Cen MT" panose="020B0602020104020603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"/>
                    <a:defRPr sz="2300">
                      <a:solidFill>
                        <a:schemeClr val="tx1"/>
                      </a:solidFill>
                      <a:latin typeface="Tw Cen MT" panose="020B0602020104020603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0BD0D9"/>
                    </a:buClr>
                    <a:buSzPct val="75000"/>
                    <a:buFont typeface="Wingdings" panose="05000000000000000000" pitchFamily="2" charset="2"/>
                    <a:buChar char=""/>
                    <a:defRPr sz="2000">
                      <a:solidFill>
                        <a:schemeClr val="tx1"/>
                      </a:solidFill>
                      <a:latin typeface="Tw Cen MT" panose="020B0602020104020603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spcBef>
                      <a:spcPts val="400"/>
                    </a:spcBef>
                    <a:buClr>
                      <a:srgbClr val="10CF9B"/>
                    </a:buClr>
                    <a:buSzPct val="65000"/>
                    <a:buFont typeface="Wingdings" panose="05000000000000000000" pitchFamily="2" charset="2"/>
                    <a:buChar char=""/>
                    <a:defRPr sz="2000">
                      <a:solidFill>
                        <a:schemeClr val="tx1"/>
                      </a:solidFill>
                      <a:latin typeface="Tw Cen MT" panose="020B0602020104020603" pitchFamily="34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ts val="400"/>
                    </a:spcBef>
                    <a:spcAft>
                      <a:spcPct val="0"/>
                    </a:spcAft>
                    <a:buClr>
                      <a:srgbClr val="10CF9B"/>
                    </a:buClr>
                    <a:buSzPct val="65000"/>
                    <a:buFont typeface="Wingdings" panose="05000000000000000000" pitchFamily="2" charset="2"/>
                    <a:buChar char=""/>
                    <a:defRPr sz="2000">
                      <a:solidFill>
                        <a:schemeClr val="tx1"/>
                      </a:solidFill>
                      <a:latin typeface="Tw Cen MT" panose="020B0602020104020603" pitchFamily="34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ts val="400"/>
                    </a:spcBef>
                    <a:spcAft>
                      <a:spcPct val="0"/>
                    </a:spcAft>
                    <a:buClr>
                      <a:srgbClr val="10CF9B"/>
                    </a:buClr>
                    <a:buSzPct val="65000"/>
                    <a:buFont typeface="Wingdings" panose="05000000000000000000" pitchFamily="2" charset="2"/>
                    <a:buChar char=""/>
                    <a:defRPr sz="2000">
                      <a:solidFill>
                        <a:schemeClr val="tx1"/>
                      </a:solidFill>
                      <a:latin typeface="Tw Cen MT" panose="020B0602020104020603" pitchFamily="34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ts val="400"/>
                    </a:spcBef>
                    <a:spcAft>
                      <a:spcPct val="0"/>
                    </a:spcAft>
                    <a:buClr>
                      <a:srgbClr val="10CF9B"/>
                    </a:buClr>
                    <a:buSzPct val="65000"/>
                    <a:buFont typeface="Wingdings" panose="05000000000000000000" pitchFamily="2" charset="2"/>
                    <a:buChar char=""/>
                    <a:defRPr sz="2000">
                      <a:solidFill>
                        <a:schemeClr val="tx1"/>
                      </a:solidFill>
                      <a:latin typeface="Tw Cen MT" panose="020B0602020104020603" pitchFamily="34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ts val="400"/>
                    </a:spcBef>
                    <a:spcAft>
                      <a:spcPct val="0"/>
                    </a:spcAft>
                    <a:buClr>
                      <a:srgbClr val="10CF9B"/>
                    </a:buClr>
                    <a:buSzPct val="65000"/>
                    <a:buFont typeface="Wingdings" panose="05000000000000000000" pitchFamily="2" charset="2"/>
                    <a:buChar char=""/>
                    <a:defRPr sz="2000">
                      <a:solidFill>
                        <a:schemeClr val="tx1"/>
                      </a:solidFill>
                      <a:latin typeface="Tw Cen MT" panose="020B0602020104020603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800" b="1" dirty="0">
                      <a:solidFill>
                        <a:srgbClr val="FF0000"/>
                      </a:solidFill>
                    </a:rPr>
                    <a:t>W</a:t>
                  </a:r>
                  <a:endParaRPr lang="en-CA" altLang="en-US" sz="1800" b="1" dirty="0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58" name="Straight Arrow Connector 57"/>
                <p:cNvCxnSpPr>
                  <a:endCxn id="55" idx="1"/>
                </p:cNvCxnSpPr>
                <p:nvPr/>
              </p:nvCxnSpPr>
              <p:spPr>
                <a:xfrm flipV="1">
                  <a:off x="4211101" y="3917964"/>
                  <a:ext cx="542818" cy="266720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Arrow Connector 58"/>
                <p:cNvCxnSpPr/>
                <p:nvPr/>
              </p:nvCxnSpPr>
              <p:spPr>
                <a:xfrm>
                  <a:off x="5012632" y="4048148"/>
                  <a:ext cx="95231" cy="274658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Arrow Connector 59"/>
                <p:cNvCxnSpPr/>
                <p:nvPr/>
              </p:nvCxnSpPr>
              <p:spPr>
                <a:xfrm flipH="1">
                  <a:off x="4838041" y="4464104"/>
                  <a:ext cx="266648" cy="82556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Arrow Connector 60"/>
                <p:cNvCxnSpPr/>
                <p:nvPr/>
              </p:nvCxnSpPr>
              <p:spPr>
                <a:xfrm flipV="1">
                  <a:off x="4704717" y="4052912"/>
                  <a:ext cx="166654" cy="311173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Arrow Connector 61"/>
                <p:cNvCxnSpPr/>
                <p:nvPr/>
              </p:nvCxnSpPr>
              <p:spPr>
                <a:xfrm flipH="1" flipV="1">
                  <a:off x="4190468" y="4322807"/>
                  <a:ext cx="292043" cy="111133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3" name="Straight Arrow Connector 52"/>
              <p:cNvCxnSpPr/>
              <p:nvPr/>
            </p:nvCxnSpPr>
            <p:spPr bwMode="auto">
              <a:xfrm flipV="1">
                <a:off x="5415941" y="3173395"/>
                <a:ext cx="730978" cy="49186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TextBox 53"/>
              <p:cNvSpPr txBox="1"/>
              <p:nvPr/>
            </p:nvSpPr>
            <p:spPr bwMode="auto">
              <a:xfrm>
                <a:off x="5133250" y="3670872"/>
                <a:ext cx="1981199" cy="1477328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latin typeface="+mn-lt"/>
                    <a:ea typeface="+mn-ea"/>
                  </a:rPr>
                  <a:t>Cycle your search</a:t>
                </a:r>
              </a:p>
              <a:p>
                <a:pPr marL="285750" indent="-285750" eaLnBrk="1" fontAlgn="auto" hangingPunct="1">
                  <a:spcBef>
                    <a:spcPts val="0"/>
                  </a:spcBef>
                  <a:spcAft>
                    <a:spcPts val="0"/>
                  </a:spcAft>
                  <a:buFont typeface="Arial" pitchFamily="34" charset="0"/>
                  <a:buChar char="•"/>
                  <a:defRPr/>
                </a:pPr>
                <a:r>
                  <a:rPr lang="en-US" dirty="0">
                    <a:latin typeface="+mn-lt"/>
                    <a:ea typeface="+mn-ea"/>
                  </a:rPr>
                  <a:t>Authors</a:t>
                </a:r>
              </a:p>
              <a:p>
                <a:pPr marL="285750" indent="-285750" eaLnBrk="1" fontAlgn="auto" hangingPunct="1">
                  <a:spcBef>
                    <a:spcPts val="0"/>
                  </a:spcBef>
                  <a:spcAft>
                    <a:spcPts val="0"/>
                  </a:spcAft>
                  <a:buFont typeface="Arial" pitchFamily="34" charset="0"/>
                  <a:buChar char="•"/>
                  <a:defRPr/>
                </a:pPr>
                <a:r>
                  <a:rPr lang="en-US" dirty="0">
                    <a:latin typeface="+mn-lt"/>
                    <a:ea typeface="+mn-ea"/>
                  </a:rPr>
                  <a:t>Subjects</a:t>
                </a:r>
              </a:p>
              <a:p>
                <a:pPr marL="285750" indent="-285750" eaLnBrk="1" fontAlgn="auto" hangingPunct="1">
                  <a:spcBef>
                    <a:spcPts val="0"/>
                  </a:spcBef>
                  <a:spcAft>
                    <a:spcPts val="0"/>
                  </a:spcAft>
                  <a:buFont typeface="Arial" pitchFamily="34" charset="0"/>
                  <a:buChar char="•"/>
                  <a:defRPr/>
                </a:pPr>
                <a:r>
                  <a:rPr lang="en-US" dirty="0">
                    <a:latin typeface="+mn-lt"/>
                    <a:ea typeface="+mn-ea"/>
                  </a:rPr>
                  <a:t>References</a:t>
                </a:r>
              </a:p>
              <a:p>
                <a:pPr marL="285750" indent="-285750" eaLnBrk="1" fontAlgn="auto" hangingPunct="1">
                  <a:spcBef>
                    <a:spcPts val="0"/>
                  </a:spcBef>
                  <a:spcAft>
                    <a:spcPts val="0"/>
                  </a:spcAft>
                  <a:buFont typeface="Arial" pitchFamily="34" charset="0"/>
                  <a:buChar char="•"/>
                  <a:defRPr/>
                </a:pPr>
                <a:r>
                  <a:rPr lang="en-US" dirty="0"/>
                  <a:t>Times cited</a:t>
                </a:r>
                <a:endParaRPr lang="en-CA" dirty="0">
                  <a:latin typeface="+mn-lt"/>
                  <a:ea typeface="+mn-ea"/>
                </a:endParaRPr>
              </a:p>
            </p:txBody>
          </p:sp>
        </p:grp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4B40D1B1-87DE-450A-8467-F9580A7AC035}"/>
              </a:ext>
            </a:extLst>
          </p:cNvPr>
          <p:cNvSpPr txBox="1"/>
          <p:nvPr/>
        </p:nvSpPr>
        <p:spPr>
          <a:xfrm>
            <a:off x="9476894" y="4031662"/>
            <a:ext cx="2498060" cy="1200329"/>
          </a:xfrm>
          <a:prstGeom prst="rect">
            <a:avLst/>
          </a:prstGeom>
          <a:noFill/>
          <a:ln w="38100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latin typeface="Arial"/>
                <a:cs typeface="Arial"/>
              </a:rPr>
              <a:t>Efficiency</a:t>
            </a:r>
          </a:p>
          <a:p>
            <a:pPr algn="ctr"/>
            <a:r>
              <a:rPr lang="en-US" sz="2400" b="1" i="1" dirty="0">
                <a:latin typeface="Arial"/>
                <a:cs typeface="Arial"/>
              </a:rPr>
              <a:t>&amp;</a:t>
            </a:r>
            <a:br>
              <a:rPr lang="en-US" sz="2400" b="1" i="1" dirty="0">
                <a:latin typeface="Arial"/>
                <a:cs typeface="Arial"/>
              </a:rPr>
            </a:br>
            <a:r>
              <a:rPr lang="en-US" sz="2400" b="1" i="1" dirty="0">
                <a:latin typeface="Arial"/>
                <a:cs typeface="Arial"/>
              </a:rPr>
              <a:t>Importance</a:t>
            </a:r>
            <a:endParaRPr lang="en-US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39780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6239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Metaphors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42146" y="5745546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347: Consumer </a:t>
            </a:r>
            <a:r>
              <a:rPr lang="en-US" dirty="0" err="1">
                <a:solidFill>
                  <a:prstClr val="black"/>
                </a:solidFill>
                <a:latin typeface="Arial" charset="0"/>
              </a:rPr>
              <a:t>Behaviour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 Bodnar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mbodnar@sfu.ca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79086" y="1585041"/>
            <a:ext cx="1718857" cy="201622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553998" y="2599545"/>
            <a:ext cx="30963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/>
              <a:t>Playing darts</a:t>
            </a:r>
            <a:r>
              <a:rPr lang="mr-IN" sz="3200" i="1" dirty="0"/>
              <a:t>…</a:t>
            </a:r>
            <a:endParaRPr lang="en-CA" sz="3200" i="1" dirty="0"/>
          </a:p>
          <a:p>
            <a:pPr algn="ctr"/>
            <a:r>
              <a:rPr lang="en-US" sz="3200" i="1" dirty="0"/>
              <a:t>blindfolded?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01063" y="1696453"/>
            <a:ext cx="432048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1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6397" y="1290864"/>
            <a:ext cx="1742973" cy="2604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674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62390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Metaphors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05927" y="2505186"/>
            <a:ext cx="238775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i="1" dirty="0">
                <a:solidFill>
                  <a:prstClr val="black"/>
                </a:solidFill>
                <a:latin typeface="Arial" charset="0"/>
              </a:rPr>
              <a:t>A scavenger hunt in a dense fog?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92951" y="1696453"/>
            <a:ext cx="432048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42146" y="5745546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347: Consumer </a:t>
            </a:r>
            <a:r>
              <a:rPr lang="en-US" dirty="0" err="1">
                <a:solidFill>
                  <a:prstClr val="black"/>
                </a:solidFill>
                <a:latin typeface="Arial" charset="0"/>
              </a:rPr>
              <a:t>Behaviour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 Bodnar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mbodnar@sfu.ca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335909" y="1369335"/>
            <a:ext cx="2642834" cy="2673567"/>
            <a:chOff x="7335909" y="1369335"/>
            <a:chExt cx="2642834" cy="2673567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35909" y="1369335"/>
              <a:ext cx="2642834" cy="264283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472000" y="3673570"/>
              <a:ext cx="1855985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354664" y="1256680"/>
            <a:ext cx="3240360" cy="3240360"/>
            <a:chOff x="2354664" y="1256680"/>
            <a:chExt cx="3240360" cy="324036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54664" y="1256680"/>
              <a:ext cx="3240360" cy="324036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466026" y="4027668"/>
              <a:ext cx="1855985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590722479"/>
      </p:ext>
    </p:extLst>
  </p:cSld>
  <p:clrMapOvr>
    <a:masterClrMapping/>
  </p:clrMapOvr>
</p:sld>
</file>

<file path=ppt/theme/theme1.xml><?xml version="1.0" encoding="utf-8"?>
<a:theme xmlns:a="http://schemas.openxmlformats.org/drawingml/2006/main" name="Lib 3 Logo at bott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Lib 3 Logo at bott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3280</TotalTime>
  <Words>707</Words>
  <Application>Microsoft Office PowerPoint</Application>
  <PresentationFormat>Widescreen</PresentationFormat>
  <Paragraphs>163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Tw Cen MT</vt:lpstr>
      <vt:lpstr>Lib 3 Logo at bottom</vt:lpstr>
      <vt:lpstr>1_Lib 3 Logo at bottom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Simon Fraser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Bodnar</dc:creator>
  <cp:lastModifiedBy>Mark Bodnar</cp:lastModifiedBy>
  <cp:revision>72</cp:revision>
  <dcterms:created xsi:type="dcterms:W3CDTF">2017-05-10T16:56:02Z</dcterms:created>
  <dcterms:modified xsi:type="dcterms:W3CDTF">2025-05-15T17:15:11Z</dcterms:modified>
</cp:coreProperties>
</file>