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4"/>
  </p:notesMasterIdLst>
  <p:sldIdLst>
    <p:sldId id="269" r:id="rId3"/>
    <p:sldId id="277" r:id="rId4"/>
    <p:sldId id="258" r:id="rId5"/>
    <p:sldId id="276" r:id="rId6"/>
    <p:sldId id="283" r:id="rId7"/>
    <p:sldId id="284" r:id="rId8"/>
    <p:sldId id="298" r:id="rId9"/>
    <p:sldId id="299" r:id="rId10"/>
    <p:sldId id="294" r:id="rId11"/>
    <p:sldId id="300" r:id="rId12"/>
    <p:sldId id="297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63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48E4C-9D65-4599-A8BE-2F35D2588E8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A95C-5851-4B71-B9F1-3AD1FDF14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79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2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25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2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3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80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61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1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70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6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11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98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6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0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5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SC_275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1218988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190500" y="142838"/>
            <a:ext cx="11811000" cy="85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buNone/>
              <a:def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505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0" y="5500702"/>
            <a:ext cx="12192000" cy="1588"/>
          </a:xfrm>
          <a:prstGeom prst="line">
            <a:avLst/>
          </a:prstGeom>
          <a:ln w="19050" cmpd="sng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190500" y="142838"/>
            <a:ext cx="11811000" cy="85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buNone/>
              <a:def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8EC60-37DE-8F46-BAC4-B382D557DFC4}"/>
              </a:ext>
            </a:extLst>
          </p:cNvPr>
          <p:cNvSpPr txBox="1"/>
          <p:nvPr userDrawn="1"/>
        </p:nvSpPr>
        <p:spPr>
          <a:xfrm>
            <a:off x="6745382" y="5745546"/>
            <a:ext cx="500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 Bodnar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mbodnar@sfu.ca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Business &amp; Economics Librarian</a:t>
            </a:r>
          </a:p>
        </p:txBody>
      </p:sp>
    </p:spTree>
    <p:extLst>
      <p:ext uri="{BB962C8B-B14F-4D97-AF65-F5344CB8AC3E}">
        <p14:creationId xmlns:p14="http://schemas.microsoft.com/office/powerpoint/2010/main" val="99906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SC_275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1218988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190500" y="142838"/>
            <a:ext cx="11811000" cy="85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buNone/>
              <a:def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190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0" y="5500702"/>
            <a:ext cx="12192000" cy="1588"/>
          </a:xfrm>
          <a:prstGeom prst="line">
            <a:avLst/>
          </a:prstGeom>
          <a:ln w="19050" cmpd="sng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190500" y="142838"/>
            <a:ext cx="11811000" cy="85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buNone/>
              <a:def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1772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:\Keep\ttanghe\LOGOS\SFU_lib_logo_rb_transp.GIF.g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570538"/>
            <a:ext cx="68580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6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:\Keep\ttanghe\LOGOS\SFU_lib_logo_rb_transp.GIF.g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570538"/>
            <a:ext cx="68580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2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business/bus32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11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1385866"/>
            <a:ext cx="12191999" cy="857271"/>
          </a:xfrm>
        </p:spPr>
        <p:txBody>
          <a:bodyPr/>
          <a:lstStyle/>
          <a:p>
            <a:r>
              <a:rPr lang="en-US" dirty="0"/>
              <a:t>Complexities &amp; Decisions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239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closer look at your BUS 320 assignment</a:t>
            </a:r>
          </a:p>
        </p:txBody>
      </p:sp>
    </p:spTree>
    <p:extLst>
      <p:ext uri="{BB962C8B-B14F-4D97-AF65-F5344CB8AC3E}">
        <p14:creationId xmlns:p14="http://schemas.microsoft.com/office/powerpoint/2010/main" val="384309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Decisions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8425E94-D5EE-451B-9BED-185FD04BF3E5}"/>
              </a:ext>
            </a:extLst>
          </p:cNvPr>
          <p:cNvSpPr txBox="1"/>
          <p:nvPr/>
        </p:nvSpPr>
        <p:spPr>
          <a:xfrm>
            <a:off x="638808" y="1323075"/>
            <a:ext cx="824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companies should count as peers?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1E365-C696-4F51-92FA-E0B67E70C1C1}"/>
              </a:ext>
            </a:extLst>
          </p:cNvPr>
          <p:cNvSpPr txBox="1"/>
          <p:nvPr/>
        </p:nvSpPr>
        <p:spPr>
          <a:xfrm>
            <a:off x="1173114" y="2435954"/>
            <a:ext cx="792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similar in </a:t>
            </a:r>
            <a:r>
              <a:rPr lang="en-US" sz="2800" i="1" dirty="0"/>
              <a:t>size</a:t>
            </a:r>
            <a:r>
              <a:rPr lang="en-US" sz="2800" dirty="0"/>
              <a:t> do they need to be?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CD70DF-76DA-4494-BAB8-D3285CF14EBC}"/>
              </a:ext>
            </a:extLst>
          </p:cNvPr>
          <p:cNvSpPr txBox="1"/>
          <p:nvPr/>
        </p:nvSpPr>
        <p:spPr>
          <a:xfrm>
            <a:off x="1920239" y="2959174"/>
            <a:ext cx="81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 the best way to </a:t>
            </a:r>
            <a:r>
              <a:rPr lang="en-US" sz="2800" i="1" dirty="0"/>
              <a:t>measure</a:t>
            </a:r>
            <a:r>
              <a:rPr lang="en-US" sz="2800" dirty="0"/>
              <a:t> size in your industry?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DB3232-699B-4F13-A2DA-A39C0423059B}"/>
              </a:ext>
            </a:extLst>
          </p:cNvPr>
          <p:cNvSpPr txBox="1"/>
          <p:nvPr/>
        </p:nvSpPr>
        <p:spPr>
          <a:xfrm>
            <a:off x="1173114" y="1866742"/>
            <a:ext cx="792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similar do their </a:t>
            </a:r>
            <a:r>
              <a:rPr lang="en-US" sz="2800" i="1" dirty="0"/>
              <a:t>products &amp; services </a:t>
            </a:r>
            <a:r>
              <a:rPr lang="en-US" sz="2800" dirty="0"/>
              <a:t>need to be?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3D9198-4541-49F6-9E89-7DF806361192}"/>
              </a:ext>
            </a:extLst>
          </p:cNvPr>
          <p:cNvSpPr txBox="1"/>
          <p:nvPr/>
        </p:nvSpPr>
        <p:spPr>
          <a:xfrm>
            <a:off x="638807" y="3744004"/>
            <a:ext cx="110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How many companies </a:t>
            </a:r>
            <a:r>
              <a:rPr lang="en-US" sz="2800" dirty="0"/>
              <a:t>do you need to represent the industry peer group?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833B2B-A7D1-496A-ABCC-F1D768F5B89B}"/>
              </a:ext>
            </a:extLst>
          </p:cNvPr>
          <p:cNvSpPr txBox="1"/>
          <p:nvPr/>
        </p:nvSpPr>
        <p:spPr>
          <a:xfrm>
            <a:off x="638807" y="4528834"/>
            <a:ext cx="1091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Which ratios </a:t>
            </a:r>
            <a:r>
              <a:rPr lang="en-US" sz="2800" dirty="0"/>
              <a:t>are the best measure of company health in your industry?</a:t>
            </a:r>
          </a:p>
        </p:txBody>
      </p:sp>
    </p:spTree>
    <p:extLst>
      <p:ext uri="{BB962C8B-B14F-4D97-AF65-F5344CB8AC3E}">
        <p14:creationId xmlns:p14="http://schemas.microsoft.com/office/powerpoint/2010/main" val="9037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Resources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1C719F6-B667-694A-8635-117CB8F4E7B7}"/>
              </a:ext>
            </a:extLst>
          </p:cNvPr>
          <p:cNvSpPr txBox="1"/>
          <p:nvPr/>
        </p:nvSpPr>
        <p:spPr>
          <a:xfrm>
            <a:off x="0" y="258183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BUS 320 Library Research Guide: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D020C3-B278-4D4D-B521-815464471A63}"/>
              </a:ext>
            </a:extLst>
          </p:cNvPr>
          <p:cNvSpPr txBox="1"/>
          <p:nvPr/>
        </p:nvSpPr>
        <p:spPr>
          <a:xfrm>
            <a:off x="8968" y="327210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https://www.lib.sfu.ca/help/research-assistance/subject/business/bus320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33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35F2F4C-BAD7-4D45-BA72-0AA3A4901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56" y="262390"/>
            <a:ext cx="8226218" cy="4957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669E9-3368-40F0-8614-6CD1CCF03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73" y="411773"/>
            <a:ext cx="1949331" cy="12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D15A09B-E8F3-4F72-B210-4141131E9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9" y="262390"/>
            <a:ext cx="7432608" cy="5001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A2D59-CFBC-4237-9432-19EF1ED08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73" y="411773"/>
            <a:ext cx="1949331" cy="12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41CC5C3-4896-4933-A6D4-49744139A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98" y="262390"/>
            <a:ext cx="7614481" cy="5119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527F4A-7AD6-4638-8DE4-9DDED570F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73" y="486220"/>
            <a:ext cx="1949331" cy="12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2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FE3912-2F9D-458B-AAA7-AC3803FF4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25" y="262390"/>
            <a:ext cx="7879266" cy="5009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F0EA7-44B5-4440-891B-7F73D0893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050" y="411773"/>
            <a:ext cx="1949331" cy="12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6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D4DA0CE-E1A1-4AB2-8075-C2DA38962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12" y="585555"/>
            <a:ext cx="8127166" cy="4313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95791-D53E-4F20-92B7-A326D4E15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73" y="486220"/>
            <a:ext cx="1949331" cy="12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AD7A12-27EE-4877-BD96-01702E963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07" y="262390"/>
            <a:ext cx="7742175" cy="5166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84C6ED-40D9-4484-AFDE-74FEC52BF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73" y="486220"/>
            <a:ext cx="1949331" cy="12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8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2A7151-C29F-4B5B-8979-6ED0CC5B1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8" y="262390"/>
            <a:ext cx="7868923" cy="5003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33E7C-B0F1-4B01-B84B-9AF2BE572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73" y="411773"/>
            <a:ext cx="1949331" cy="12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2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sp>
        <p:nvSpPr>
          <p:cNvPr id="2" name="Double Brace 1">
            <a:extLst>
              <a:ext uri="{FF2B5EF4-FFF2-40B4-BE49-F238E27FC236}">
                <a16:creationId xmlns:a16="http://schemas.microsoft.com/office/drawing/2014/main" id="{53865B87-81FE-744F-8FCA-3D538E3D979D}"/>
              </a:ext>
            </a:extLst>
          </p:cNvPr>
          <p:cNvSpPr/>
          <p:nvPr/>
        </p:nvSpPr>
        <p:spPr>
          <a:xfrm rot="10800000">
            <a:off x="9673068" y="262391"/>
            <a:ext cx="2366144" cy="1583904"/>
          </a:xfrm>
          <a:prstGeom prst="bracePair">
            <a:avLst/>
          </a:prstGeom>
          <a:noFill/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333E7C-B0F1-4B01-B84B-9AF2BE57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473" y="600888"/>
            <a:ext cx="1949331" cy="900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FD29AB-4605-403E-8CCD-F944F393D38E}"/>
              </a:ext>
            </a:extLst>
          </p:cNvPr>
          <p:cNvSpPr txBox="1"/>
          <p:nvPr/>
        </p:nvSpPr>
        <p:spPr>
          <a:xfrm>
            <a:off x="1430402" y="1690366"/>
            <a:ext cx="824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are the most comparable peer companies for the France-based hotel chain ACCOR?  Please explain why you think they are comparable.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F7236-6E04-4FF6-9076-40D7AC43A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2698"/>
            <a:ext cx="12192000" cy="78690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977119-4AD0-495F-92C8-B4ABA0551537}"/>
              </a:ext>
            </a:extLst>
          </p:cNvPr>
          <p:cNvGrpSpPr/>
          <p:nvPr/>
        </p:nvGrpSpPr>
        <p:grpSpPr>
          <a:xfrm>
            <a:off x="772357" y="3559603"/>
            <a:ext cx="8900707" cy="929164"/>
            <a:chOff x="772357" y="3559603"/>
            <a:chExt cx="8900707" cy="9291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3066E-CEC1-44CB-A646-CBED990235F0}"/>
                </a:ext>
              </a:extLst>
            </p:cNvPr>
            <p:cNvSpPr txBox="1"/>
            <p:nvPr/>
          </p:nvSpPr>
          <p:spPr>
            <a:xfrm>
              <a:off x="1430401" y="3780881"/>
              <a:ext cx="8242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Marriott, Hilton, InterContinental: hotels + global portfolio + same industry + similar challenges + many of the same markets… 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A45CCEB1-2DBF-4399-A22D-B7F43DF4CD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69380" y="3562580"/>
              <a:ext cx="575221" cy="569267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1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397684B-59BD-F549-9CCE-70498E3016A8}"/>
              </a:ext>
            </a:extLst>
          </p:cNvPr>
          <p:cNvSpPr txBox="1">
            <a:spLocks/>
          </p:cNvSpPr>
          <p:nvPr/>
        </p:nvSpPr>
        <p:spPr>
          <a:xfrm>
            <a:off x="398721" y="1325757"/>
            <a:ext cx="10928057" cy="39714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latin typeface="Arial"/>
                <a:cs typeface="Arial"/>
              </a:rPr>
              <a:t>#1: </a:t>
            </a:r>
            <a:r>
              <a:rPr lang="en-US" sz="2800" dirty="0">
                <a:latin typeface="Arial"/>
                <a:cs typeface="Arial"/>
              </a:rPr>
              <a:t>Understand the hidden complexities &amp; decisions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       involved in the assignment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latin typeface="Arial"/>
                <a:cs typeface="Arial"/>
              </a:rPr>
              <a:t>#2: </a:t>
            </a:r>
            <a:r>
              <a:rPr lang="en-US" sz="2800" dirty="0">
                <a:latin typeface="Arial"/>
                <a:cs typeface="Arial"/>
              </a:rPr>
              <a:t>Understand how to use some key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       library resources to complete the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       assignment </a:t>
            </a:r>
            <a:r>
              <a:rPr lang="en-US" sz="2800" i="1" dirty="0">
                <a:latin typeface="Arial"/>
                <a:cs typeface="Arial"/>
              </a:rPr>
              <a:t>efficiently </a:t>
            </a:r>
            <a:r>
              <a:rPr lang="en-US" sz="2800" dirty="0">
                <a:latin typeface="Arial"/>
                <a:cs typeface="Arial"/>
              </a:rPr>
              <a:t>&amp;</a:t>
            </a:r>
            <a:r>
              <a:rPr lang="en-US" sz="2800" i="1" dirty="0">
                <a:latin typeface="Arial"/>
                <a:cs typeface="Arial"/>
              </a:rPr>
              <a:t> effectively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Goals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59595E-F41E-4685-B699-205D5A7FF389}"/>
              </a:ext>
            </a:extLst>
          </p:cNvPr>
          <p:cNvGrpSpPr/>
          <p:nvPr/>
        </p:nvGrpSpPr>
        <p:grpSpPr>
          <a:xfrm>
            <a:off x="4790628" y="623881"/>
            <a:ext cx="8143507" cy="7527453"/>
            <a:chOff x="4790628" y="623881"/>
            <a:chExt cx="8143507" cy="75274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D4084E-CA83-094E-8297-00B7DF23FC19}"/>
                </a:ext>
              </a:extLst>
            </p:cNvPr>
            <p:cNvGrpSpPr/>
            <p:nvPr/>
          </p:nvGrpSpPr>
          <p:grpSpPr>
            <a:xfrm>
              <a:off x="4790628" y="623881"/>
              <a:ext cx="8143507" cy="7527453"/>
              <a:chOff x="5056448" y="638135"/>
              <a:chExt cx="6336000" cy="6336000"/>
            </a:xfrm>
          </p:grpSpPr>
          <p:pic>
            <p:nvPicPr>
              <p:cNvPr id="5" name="Picture 4" descr="A picture containing mirror, game&#10;&#10;Description automatically generated">
                <a:extLst>
                  <a:ext uri="{FF2B5EF4-FFF2-40B4-BE49-F238E27FC236}">
                    <a16:creationId xmlns:a16="http://schemas.microsoft.com/office/drawing/2014/main" id="{B2E6E3E7-698E-FC41-AB21-21D9E9BF8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448" y="638135"/>
                <a:ext cx="6336000" cy="633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6857C9-13FA-804E-80D2-61A61D56210F}"/>
                  </a:ext>
                </a:extLst>
              </p:cNvPr>
              <p:cNvSpPr txBox="1"/>
              <p:nvPr/>
            </p:nvSpPr>
            <p:spPr>
              <a:xfrm>
                <a:off x="7757820" y="2518682"/>
                <a:ext cx="2230271" cy="116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Assignment</a:t>
                </a:r>
                <a:br>
                  <a:rPr lang="en-US" sz="2800" dirty="0"/>
                </a:br>
                <a:r>
                  <a:rPr lang="en-US" sz="2800" dirty="0"/>
                  <a:t>+</a:t>
                </a:r>
              </a:p>
              <a:p>
                <a:pPr algn="ctr"/>
                <a:r>
                  <a:rPr lang="en-US" sz="2800" dirty="0"/>
                  <a:t>S&amp;P Capital IQ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E9B6E8E-A554-4D3F-87AC-3B10B89D42AA}"/>
                </a:ext>
              </a:extLst>
            </p:cNvPr>
            <p:cNvSpPr/>
            <p:nvPr/>
          </p:nvSpPr>
          <p:spPr>
            <a:xfrm rot="2606946">
              <a:off x="7430622" y="5560146"/>
              <a:ext cx="255723" cy="46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F15A4D-10DF-4CB2-8BC7-1C4FE3CAB86E}"/>
                </a:ext>
              </a:extLst>
            </p:cNvPr>
            <p:cNvSpPr/>
            <p:nvPr/>
          </p:nvSpPr>
          <p:spPr>
            <a:xfrm rot="2606946">
              <a:off x="7652183" y="5426108"/>
              <a:ext cx="108988" cy="69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56AC6C-E56D-47A8-9425-33CC7A35216E}"/>
                </a:ext>
              </a:extLst>
            </p:cNvPr>
            <p:cNvSpPr/>
            <p:nvPr/>
          </p:nvSpPr>
          <p:spPr>
            <a:xfrm>
              <a:off x="7526332" y="5478627"/>
              <a:ext cx="149965" cy="65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49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sp>
        <p:nvSpPr>
          <p:cNvPr id="2" name="Double Brace 1">
            <a:extLst>
              <a:ext uri="{FF2B5EF4-FFF2-40B4-BE49-F238E27FC236}">
                <a16:creationId xmlns:a16="http://schemas.microsoft.com/office/drawing/2014/main" id="{53865B87-81FE-744F-8FCA-3D538E3D979D}"/>
              </a:ext>
            </a:extLst>
          </p:cNvPr>
          <p:cNvSpPr/>
          <p:nvPr/>
        </p:nvSpPr>
        <p:spPr>
          <a:xfrm rot="10800000">
            <a:off x="9673068" y="262391"/>
            <a:ext cx="2366144" cy="1583904"/>
          </a:xfrm>
          <a:prstGeom prst="bracePair">
            <a:avLst/>
          </a:prstGeom>
          <a:noFill/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333E7C-B0F1-4B01-B84B-9AF2BE57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473" y="600888"/>
            <a:ext cx="1949331" cy="900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FD29AB-4605-403E-8CCD-F944F393D38E}"/>
              </a:ext>
            </a:extLst>
          </p:cNvPr>
          <p:cNvSpPr txBox="1"/>
          <p:nvPr/>
        </p:nvSpPr>
        <p:spPr>
          <a:xfrm>
            <a:off x="625877" y="1051069"/>
            <a:ext cx="842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 [P]</a:t>
            </a:r>
            <a:r>
              <a:rPr lang="en-US" sz="2000" dirty="0" err="1"/>
              <a:t>rovide</a:t>
            </a:r>
            <a:r>
              <a:rPr lang="en-US" sz="2000" dirty="0"/>
              <a:t> more examples of companies that are the peers of ACCOR, this time limiting […] not based in the USA […] and using IFRS accounting standards?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C3D6A0-CA3E-4ADB-AF1C-D612767D9358}"/>
              </a:ext>
            </a:extLst>
          </p:cNvPr>
          <p:cNvGrpSpPr/>
          <p:nvPr/>
        </p:nvGrpSpPr>
        <p:grpSpPr>
          <a:xfrm>
            <a:off x="81219" y="4596976"/>
            <a:ext cx="10051937" cy="844698"/>
            <a:chOff x="81219" y="4596976"/>
            <a:chExt cx="10051937" cy="8446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3066E-CEC1-44CB-A646-CBED990235F0}"/>
                </a:ext>
              </a:extLst>
            </p:cNvPr>
            <p:cNvSpPr txBox="1"/>
            <p:nvPr/>
          </p:nvSpPr>
          <p:spPr>
            <a:xfrm>
              <a:off x="731705" y="4733788"/>
              <a:ext cx="9401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NH Hotels Group, Melia Hotels International, Deutsche Hospitality, Hilton Grand Vacation Club + </a:t>
              </a:r>
              <a:r>
                <a:rPr lang="en-US" sz="2000" b="1" dirty="0"/>
                <a:t>Kraft Heinz</a:t>
              </a:r>
              <a:r>
                <a:rPr lang="en-US" sz="2000" dirty="0"/>
                <a:t>, which owns several hotel brands such as Marriott… &lt;???&gt;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BBA327E5-587A-4347-8B68-E2699EE3237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8242" y="4599953"/>
              <a:ext cx="575221" cy="569267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8C0FBC2-3DA0-4CE7-9E9E-D2CB4FB7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36366"/>
            <a:ext cx="10928412" cy="27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AI</a:t>
            </a:r>
          </a:p>
        </p:txBody>
      </p:sp>
      <p:sp>
        <p:nvSpPr>
          <p:cNvPr id="2" name="Double Brace 1">
            <a:extLst>
              <a:ext uri="{FF2B5EF4-FFF2-40B4-BE49-F238E27FC236}">
                <a16:creationId xmlns:a16="http://schemas.microsoft.com/office/drawing/2014/main" id="{53865B87-81FE-744F-8FCA-3D538E3D979D}"/>
              </a:ext>
            </a:extLst>
          </p:cNvPr>
          <p:cNvSpPr/>
          <p:nvPr/>
        </p:nvSpPr>
        <p:spPr>
          <a:xfrm rot="10800000">
            <a:off x="9673068" y="262391"/>
            <a:ext cx="2366144" cy="1583904"/>
          </a:xfrm>
          <a:prstGeom prst="bracePair">
            <a:avLst/>
          </a:prstGeom>
          <a:noFill/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333E7C-B0F1-4B01-B84B-9AF2BE57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473" y="600888"/>
            <a:ext cx="1949331" cy="900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FD29AB-4605-403E-8CCD-F944F393D38E}"/>
              </a:ext>
            </a:extLst>
          </p:cNvPr>
          <p:cNvSpPr txBox="1"/>
          <p:nvPr/>
        </p:nvSpPr>
        <p:spPr>
          <a:xfrm>
            <a:off x="1118587" y="1690366"/>
            <a:ext cx="864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you confirm what you just said about Kraft Heinz owning the Courtyard by Marriott?  That doesn’t sound accurate. Could you provide a source for that fact?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8DA2B-3AFA-4ACC-B176-FA6D28B94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8311"/>
            <a:ext cx="12192000" cy="13527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AC19B2-C6DD-443F-A2FD-3D75B056B7B2}"/>
              </a:ext>
            </a:extLst>
          </p:cNvPr>
          <p:cNvGrpSpPr/>
          <p:nvPr/>
        </p:nvGrpSpPr>
        <p:grpSpPr>
          <a:xfrm>
            <a:off x="549320" y="3981104"/>
            <a:ext cx="10023985" cy="1003967"/>
            <a:chOff x="549320" y="3981104"/>
            <a:chExt cx="10023985" cy="10039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3066E-CEC1-44CB-A646-CBED990235F0}"/>
                </a:ext>
              </a:extLst>
            </p:cNvPr>
            <p:cNvSpPr txBox="1"/>
            <p:nvPr/>
          </p:nvSpPr>
          <p:spPr>
            <a:xfrm>
              <a:off x="1118587" y="4277185"/>
              <a:ext cx="945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You are correct, my apologies for the mistake in my previous response. […]  I must have mistakenly referenced them as such due to their ownership of…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77E7C0BB-ADD7-4F2A-8207-312ADDBECFB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46343" y="3984081"/>
              <a:ext cx="575221" cy="569267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89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Simple View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21653E-5FBD-3449-BDA1-A6DEFABE6306}"/>
              </a:ext>
            </a:extLst>
          </p:cNvPr>
          <p:cNvGrpSpPr/>
          <p:nvPr/>
        </p:nvGrpSpPr>
        <p:grpSpPr>
          <a:xfrm>
            <a:off x="1728988" y="1068001"/>
            <a:ext cx="8221617" cy="646331"/>
            <a:chOff x="599439" y="1068001"/>
            <a:chExt cx="8221617" cy="646331"/>
          </a:xfrm>
        </p:grpSpPr>
        <p:pic>
          <p:nvPicPr>
            <p:cNvPr id="6" name="Graphic 5" descr="Badge 1">
              <a:extLst>
                <a:ext uri="{FF2B5EF4-FFF2-40B4-BE49-F238E27FC236}">
                  <a16:creationId xmlns:a16="http://schemas.microsoft.com/office/drawing/2014/main" id="{4E87B9A8-213A-6F4D-9F0B-C9621115C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439" y="1068001"/>
              <a:ext cx="646331" cy="64633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DAD611-9031-C849-9141-D616C0B9259A}"/>
                </a:ext>
              </a:extLst>
            </p:cNvPr>
            <p:cNvSpPr txBox="1"/>
            <p:nvPr/>
          </p:nvSpPr>
          <p:spPr>
            <a:xfrm>
              <a:off x="1251856" y="1191112"/>
              <a:ext cx="4693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Choose target company: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A84B1D-45C7-934F-B268-4EB2343A479E}"/>
                </a:ext>
              </a:extLst>
            </p:cNvPr>
            <p:cNvSpPr txBox="1"/>
            <p:nvPr/>
          </p:nvSpPr>
          <p:spPr>
            <a:xfrm>
              <a:off x="5082176" y="1321103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A9DC61-F539-3C4D-BCF2-DE4CC96CD846}"/>
              </a:ext>
            </a:extLst>
          </p:cNvPr>
          <p:cNvGrpSpPr/>
          <p:nvPr/>
        </p:nvGrpSpPr>
        <p:grpSpPr>
          <a:xfrm>
            <a:off x="1722902" y="1772982"/>
            <a:ext cx="8555727" cy="646331"/>
            <a:chOff x="593353" y="1719195"/>
            <a:chExt cx="8555727" cy="646331"/>
          </a:xfrm>
        </p:grpSpPr>
        <p:pic>
          <p:nvPicPr>
            <p:cNvPr id="9" name="Graphic 8" descr="Badge">
              <a:extLst>
                <a:ext uri="{FF2B5EF4-FFF2-40B4-BE49-F238E27FC236}">
                  <a16:creationId xmlns:a16="http://schemas.microsoft.com/office/drawing/2014/main" id="{9D54C9F4-BA89-134B-AFC1-BC1A88BAA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3353" y="1719195"/>
              <a:ext cx="646331" cy="6463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7B5777-A613-4E4E-98E8-380574771818}"/>
                </a:ext>
              </a:extLst>
            </p:cNvPr>
            <p:cNvSpPr txBox="1"/>
            <p:nvPr/>
          </p:nvSpPr>
          <p:spPr>
            <a:xfrm>
              <a:off x="1239682" y="1767192"/>
              <a:ext cx="4693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Gather company financials: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7F84EB-39CE-B543-B122-B8241888D1FB}"/>
                </a:ext>
              </a:extLst>
            </p:cNvPr>
            <p:cNvSpPr txBox="1"/>
            <p:nvPr/>
          </p:nvSpPr>
          <p:spPr>
            <a:xfrm>
              <a:off x="5410200" y="1952668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F8A930-ED4F-AA46-BC4D-732EEE915B54}"/>
              </a:ext>
            </a:extLst>
          </p:cNvPr>
          <p:cNvGrpSpPr/>
          <p:nvPr/>
        </p:nvGrpSpPr>
        <p:grpSpPr>
          <a:xfrm>
            <a:off x="1722901" y="2417949"/>
            <a:ext cx="6886313" cy="646331"/>
            <a:chOff x="593352" y="2417949"/>
            <a:chExt cx="6886313" cy="646331"/>
          </a:xfrm>
        </p:grpSpPr>
        <p:pic>
          <p:nvPicPr>
            <p:cNvPr id="11" name="Graphic 10" descr="Badge 3">
              <a:extLst>
                <a:ext uri="{FF2B5EF4-FFF2-40B4-BE49-F238E27FC236}">
                  <a16:creationId xmlns:a16="http://schemas.microsoft.com/office/drawing/2014/main" id="{79FD13B2-C8D7-2241-9697-E1B2641C7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3352" y="2417949"/>
              <a:ext cx="646331" cy="6463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ECCC3F-E50E-0448-BE47-FEFC50470F2F}"/>
                </a:ext>
              </a:extLst>
            </p:cNvPr>
            <p:cNvSpPr txBox="1"/>
            <p:nvPr/>
          </p:nvSpPr>
          <p:spPr>
            <a:xfrm>
              <a:off x="1251856" y="2502381"/>
              <a:ext cx="4693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Calculate ratios: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6025C0-C024-EE45-B90E-179A566764CB}"/>
                </a:ext>
              </a:extLst>
            </p:cNvPr>
            <p:cNvSpPr txBox="1"/>
            <p:nvPr/>
          </p:nvSpPr>
          <p:spPr>
            <a:xfrm>
              <a:off x="3740785" y="2646770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4347F7-F9A2-4E44-8EB2-DD66C6FEC00E}"/>
              </a:ext>
            </a:extLst>
          </p:cNvPr>
          <p:cNvGrpSpPr/>
          <p:nvPr/>
        </p:nvGrpSpPr>
        <p:grpSpPr>
          <a:xfrm>
            <a:off x="1722900" y="3064280"/>
            <a:ext cx="9079131" cy="670999"/>
            <a:chOff x="593351" y="3064280"/>
            <a:chExt cx="9079131" cy="670999"/>
          </a:xfrm>
        </p:grpSpPr>
        <p:pic>
          <p:nvPicPr>
            <p:cNvPr id="13" name="Graphic 12" descr="Badge 4">
              <a:extLst>
                <a:ext uri="{FF2B5EF4-FFF2-40B4-BE49-F238E27FC236}">
                  <a16:creationId xmlns:a16="http://schemas.microsoft.com/office/drawing/2014/main" id="{55312348-FEBD-654F-8D90-7434ACDD9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3351" y="3064280"/>
              <a:ext cx="646331" cy="64633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B331F4-AC3F-DA41-AD88-AD956F25AB4F}"/>
                </a:ext>
              </a:extLst>
            </p:cNvPr>
            <p:cNvSpPr txBox="1"/>
            <p:nvPr/>
          </p:nvSpPr>
          <p:spPr>
            <a:xfrm>
              <a:off x="1251856" y="3199133"/>
              <a:ext cx="5699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Gather industry average ratios: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BDF07C-3F9A-BB42-A169-CCFACFFCDF66}"/>
                </a:ext>
              </a:extLst>
            </p:cNvPr>
            <p:cNvSpPr txBox="1"/>
            <p:nvPr/>
          </p:nvSpPr>
          <p:spPr>
            <a:xfrm>
              <a:off x="5933602" y="3365947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35C468-78E1-9046-AA57-BF85548DB51E}"/>
              </a:ext>
            </a:extLst>
          </p:cNvPr>
          <p:cNvGrpSpPr/>
          <p:nvPr/>
        </p:nvGrpSpPr>
        <p:grpSpPr>
          <a:xfrm>
            <a:off x="1710117" y="3708538"/>
            <a:ext cx="9010951" cy="730342"/>
            <a:chOff x="580568" y="3708538"/>
            <a:chExt cx="9010951" cy="73034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329053-7463-E84A-862D-97C78D6DDD20}"/>
                </a:ext>
              </a:extLst>
            </p:cNvPr>
            <p:cNvSpPr txBox="1"/>
            <p:nvPr/>
          </p:nvSpPr>
          <p:spPr>
            <a:xfrm>
              <a:off x="1239682" y="3839706"/>
              <a:ext cx="5567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Compare company to industry: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A4DB50-6849-7644-AB40-02AECDF5569B}"/>
                </a:ext>
              </a:extLst>
            </p:cNvPr>
            <p:cNvSpPr txBox="1"/>
            <p:nvPr/>
          </p:nvSpPr>
          <p:spPr>
            <a:xfrm>
              <a:off x="5852639" y="4069548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  <p:pic>
          <p:nvPicPr>
            <p:cNvPr id="17" name="Graphic 16" descr="Badge 5">
              <a:extLst>
                <a:ext uri="{FF2B5EF4-FFF2-40B4-BE49-F238E27FC236}">
                  <a16:creationId xmlns:a16="http://schemas.microsoft.com/office/drawing/2014/main" id="{1F81EB6F-52EC-9648-9700-C36AA655E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0568" y="3708538"/>
              <a:ext cx="671895" cy="67189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1E9F9C-EBC2-804C-8216-896357ADFA5F}"/>
              </a:ext>
            </a:extLst>
          </p:cNvPr>
          <p:cNvGrpSpPr/>
          <p:nvPr/>
        </p:nvGrpSpPr>
        <p:grpSpPr>
          <a:xfrm>
            <a:off x="1722900" y="4380433"/>
            <a:ext cx="8083451" cy="722963"/>
            <a:chOff x="593351" y="4380433"/>
            <a:chExt cx="8083451" cy="7229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23211F-E40B-AD41-9C95-4ACD792100B5}"/>
                </a:ext>
              </a:extLst>
            </p:cNvPr>
            <p:cNvSpPr txBox="1"/>
            <p:nvPr/>
          </p:nvSpPr>
          <p:spPr>
            <a:xfrm>
              <a:off x="1251856" y="4509528"/>
              <a:ext cx="4693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Make recommendation: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8E6CE8-F94D-E24D-8ACF-C280ABE26DF9}"/>
                </a:ext>
              </a:extLst>
            </p:cNvPr>
            <p:cNvSpPr txBox="1"/>
            <p:nvPr/>
          </p:nvSpPr>
          <p:spPr>
            <a:xfrm>
              <a:off x="4937922" y="4734064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  <p:pic>
          <p:nvPicPr>
            <p:cNvPr id="33" name="Graphic 32" descr="Badge 6">
              <a:extLst>
                <a:ext uri="{FF2B5EF4-FFF2-40B4-BE49-F238E27FC236}">
                  <a16:creationId xmlns:a16="http://schemas.microsoft.com/office/drawing/2014/main" id="{7C53403E-23FD-374D-A4CF-52474186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93351" y="4380433"/>
              <a:ext cx="646331" cy="646331"/>
            </a:xfrm>
            <a:prstGeom prst="rect">
              <a:avLst/>
            </a:prstGeom>
          </p:spPr>
        </p:pic>
      </p:grp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AEFA692D-302C-3B4F-AF52-A76FEB5F8D35}"/>
              </a:ext>
            </a:extLst>
          </p:cNvPr>
          <p:cNvSpPr/>
          <p:nvPr/>
        </p:nvSpPr>
        <p:spPr>
          <a:xfrm>
            <a:off x="3219088" y="908721"/>
            <a:ext cx="4862077" cy="4463138"/>
          </a:xfrm>
          <a:prstGeom prst="noSmoking">
            <a:avLst>
              <a:gd name="adj" fmla="val 12722"/>
            </a:avLst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Realistic View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90CEE3-DB1E-744D-8BD1-073EE214FF0E}"/>
              </a:ext>
            </a:extLst>
          </p:cNvPr>
          <p:cNvGrpSpPr/>
          <p:nvPr/>
        </p:nvGrpSpPr>
        <p:grpSpPr>
          <a:xfrm>
            <a:off x="491859" y="1319013"/>
            <a:ext cx="8221617" cy="646331"/>
            <a:chOff x="599439" y="1068001"/>
            <a:chExt cx="8221617" cy="646331"/>
          </a:xfrm>
        </p:grpSpPr>
        <p:pic>
          <p:nvPicPr>
            <p:cNvPr id="6" name="Graphic 5" descr="Badge 1">
              <a:extLst>
                <a:ext uri="{FF2B5EF4-FFF2-40B4-BE49-F238E27FC236}">
                  <a16:creationId xmlns:a16="http://schemas.microsoft.com/office/drawing/2014/main" id="{1C4E1019-F453-A448-9677-846B4D804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439" y="1068001"/>
              <a:ext cx="646331" cy="6463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1B6155-F600-C94D-9669-20FE6B9D2FC3}"/>
                </a:ext>
              </a:extLst>
            </p:cNvPr>
            <p:cNvSpPr txBox="1"/>
            <p:nvPr/>
          </p:nvSpPr>
          <p:spPr>
            <a:xfrm>
              <a:off x="1251856" y="1191112"/>
              <a:ext cx="4693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Choose target company: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F66F9F-5A79-A54B-86D9-246F59FB57CB}"/>
                </a:ext>
              </a:extLst>
            </p:cNvPr>
            <p:cNvSpPr txBox="1"/>
            <p:nvPr/>
          </p:nvSpPr>
          <p:spPr>
            <a:xfrm>
              <a:off x="5082176" y="1321103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CE38BC6-84C1-6B41-BE55-FEFF355A5A96}"/>
              </a:ext>
            </a:extLst>
          </p:cNvPr>
          <p:cNvSpPr txBox="1"/>
          <p:nvPr/>
        </p:nvSpPr>
        <p:spPr>
          <a:xfrm>
            <a:off x="4974596" y="2343231"/>
            <a:ext cx="29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Public vs private?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A5D76-6284-BC4C-AEA1-7894B284C235}"/>
              </a:ext>
            </a:extLst>
          </p:cNvPr>
          <p:cNvSpPr txBox="1"/>
          <p:nvPr/>
        </p:nvSpPr>
        <p:spPr>
          <a:xfrm>
            <a:off x="4974596" y="3030522"/>
            <a:ext cx="244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Large vs small?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C1630-DDB2-BC47-B66C-FEC07E8C5F0E}"/>
              </a:ext>
            </a:extLst>
          </p:cNvPr>
          <p:cNvSpPr txBox="1"/>
          <p:nvPr/>
        </p:nvSpPr>
        <p:spPr>
          <a:xfrm>
            <a:off x="4289204" y="3729940"/>
            <a:ext cx="336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Diversified vs …not?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2564F-ED9C-7C45-A748-22A9A63F80C0}"/>
              </a:ext>
            </a:extLst>
          </p:cNvPr>
          <p:cNvSpPr txBox="1"/>
          <p:nvPr/>
        </p:nvSpPr>
        <p:spPr>
          <a:xfrm>
            <a:off x="5176710" y="4357310"/>
            <a:ext cx="183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USA vs  ???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094E05-7DD9-4744-BA84-211D70894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08" y="2811603"/>
            <a:ext cx="3423698" cy="14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Realistic 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CE38BC6-84C1-6B41-BE55-FEFF355A5A96}"/>
              </a:ext>
            </a:extLst>
          </p:cNvPr>
          <p:cNvSpPr txBox="1"/>
          <p:nvPr/>
        </p:nvSpPr>
        <p:spPr>
          <a:xfrm>
            <a:off x="4034117" y="2935523"/>
            <a:ext cx="487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Reasonably straightforward…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but which ratios?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330A0D-4BCA-944F-A401-F4C032AC93EB}"/>
              </a:ext>
            </a:extLst>
          </p:cNvPr>
          <p:cNvGrpSpPr/>
          <p:nvPr/>
        </p:nvGrpSpPr>
        <p:grpSpPr>
          <a:xfrm>
            <a:off x="558670" y="1340515"/>
            <a:ext cx="8555727" cy="646331"/>
            <a:chOff x="593353" y="1719195"/>
            <a:chExt cx="8555727" cy="646331"/>
          </a:xfrm>
        </p:grpSpPr>
        <p:pic>
          <p:nvPicPr>
            <p:cNvPr id="17" name="Graphic 16" descr="Badge">
              <a:extLst>
                <a:ext uri="{FF2B5EF4-FFF2-40B4-BE49-F238E27FC236}">
                  <a16:creationId xmlns:a16="http://schemas.microsoft.com/office/drawing/2014/main" id="{F00CFD21-DE78-6845-83CD-E7B5D5FF8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353" y="1719195"/>
              <a:ext cx="646331" cy="6463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00BCB3-065A-A34D-A2A6-DA79BC89EA89}"/>
                </a:ext>
              </a:extLst>
            </p:cNvPr>
            <p:cNvSpPr txBox="1"/>
            <p:nvPr/>
          </p:nvSpPr>
          <p:spPr>
            <a:xfrm>
              <a:off x="1239682" y="1767192"/>
              <a:ext cx="4693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Gather company financials: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46AA1E-D789-4046-B510-4F16111220BB}"/>
                </a:ext>
              </a:extLst>
            </p:cNvPr>
            <p:cNvSpPr txBox="1"/>
            <p:nvPr/>
          </p:nvSpPr>
          <p:spPr>
            <a:xfrm>
              <a:off x="5410200" y="1952668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D5AF1B-BBE5-194E-BFEB-81C4FDA34110}"/>
              </a:ext>
            </a:extLst>
          </p:cNvPr>
          <p:cNvGrpSpPr/>
          <p:nvPr/>
        </p:nvGrpSpPr>
        <p:grpSpPr>
          <a:xfrm>
            <a:off x="558669" y="1985482"/>
            <a:ext cx="6886313" cy="646331"/>
            <a:chOff x="593352" y="2417949"/>
            <a:chExt cx="6886313" cy="646331"/>
          </a:xfrm>
        </p:grpSpPr>
        <p:pic>
          <p:nvPicPr>
            <p:cNvPr id="21" name="Graphic 20" descr="Badge 3">
              <a:extLst>
                <a:ext uri="{FF2B5EF4-FFF2-40B4-BE49-F238E27FC236}">
                  <a16:creationId xmlns:a16="http://schemas.microsoft.com/office/drawing/2014/main" id="{762D16F3-85B5-C34B-91AA-463A7069A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3352" y="2417949"/>
              <a:ext cx="646331" cy="64633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F01455-D5D9-9C48-935E-46FC8CA149F1}"/>
                </a:ext>
              </a:extLst>
            </p:cNvPr>
            <p:cNvSpPr txBox="1"/>
            <p:nvPr/>
          </p:nvSpPr>
          <p:spPr>
            <a:xfrm>
              <a:off x="1251856" y="2502381"/>
              <a:ext cx="4693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Calculate ratios: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B299B0-1871-B145-B9D0-047E590B43CB}"/>
                </a:ext>
              </a:extLst>
            </p:cNvPr>
            <p:cNvSpPr txBox="1"/>
            <p:nvPr/>
          </p:nvSpPr>
          <p:spPr>
            <a:xfrm>
              <a:off x="3740785" y="2646770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2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Realistic 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CE38BC6-84C1-6B41-BE55-FEFF355A5A96}"/>
              </a:ext>
            </a:extLst>
          </p:cNvPr>
          <p:cNvSpPr txBox="1"/>
          <p:nvPr/>
        </p:nvSpPr>
        <p:spPr>
          <a:xfrm>
            <a:off x="1" y="2505844"/>
            <a:ext cx="12191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Before you use a pre-calculated number like 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Industry Avg ROA = B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would you need to know… 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BD0A0E-76A4-3D4A-81DF-5445F782EF09}"/>
              </a:ext>
            </a:extLst>
          </p:cNvPr>
          <p:cNvGrpSpPr/>
          <p:nvPr/>
        </p:nvGrpSpPr>
        <p:grpSpPr>
          <a:xfrm>
            <a:off x="558670" y="1399463"/>
            <a:ext cx="9079131" cy="670999"/>
            <a:chOff x="593351" y="3064280"/>
            <a:chExt cx="9079131" cy="670999"/>
          </a:xfrm>
        </p:grpSpPr>
        <p:pic>
          <p:nvPicPr>
            <p:cNvPr id="24" name="Graphic 23" descr="Badge 4">
              <a:extLst>
                <a:ext uri="{FF2B5EF4-FFF2-40B4-BE49-F238E27FC236}">
                  <a16:creationId xmlns:a16="http://schemas.microsoft.com/office/drawing/2014/main" id="{93F25532-DB1A-0848-B54A-5AB48784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351" y="3064280"/>
              <a:ext cx="646331" cy="64633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DE789F-D86C-3A4A-86D8-480D81AEB222}"/>
                </a:ext>
              </a:extLst>
            </p:cNvPr>
            <p:cNvSpPr txBox="1"/>
            <p:nvPr/>
          </p:nvSpPr>
          <p:spPr>
            <a:xfrm>
              <a:off x="1251856" y="3199133"/>
              <a:ext cx="5699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Gather industry average ratios: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62AE8-AC27-9F43-8F96-8F81E5081F55}"/>
                </a:ext>
              </a:extLst>
            </p:cNvPr>
            <p:cNvSpPr txBox="1"/>
            <p:nvPr/>
          </p:nvSpPr>
          <p:spPr>
            <a:xfrm>
              <a:off x="5933602" y="3365947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6C8425-F7D6-A44A-8762-D2169B7BC315}"/>
              </a:ext>
            </a:extLst>
          </p:cNvPr>
          <p:cNvSpPr txBox="1"/>
          <p:nvPr/>
        </p:nvSpPr>
        <p:spPr>
          <a:xfrm>
            <a:off x="5991360" y="1086008"/>
            <a:ext cx="3511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Accor ROA = 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Industry Avg ROA =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1979A-4FC3-428E-8FF4-53C40A2787EA}"/>
              </a:ext>
            </a:extLst>
          </p:cNvPr>
          <p:cNvSpPr txBox="1"/>
          <p:nvPr/>
        </p:nvSpPr>
        <p:spPr>
          <a:xfrm>
            <a:off x="-1" y="4185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&lt;switching over to </a:t>
            </a:r>
            <a:r>
              <a:rPr lang="en-US" sz="2800" b="1" i="1" dirty="0"/>
              <a:t>ahaslides.com/bus320 </a:t>
            </a:r>
            <a:r>
              <a:rPr lang="en-US" sz="2800" i="1" dirty="0"/>
              <a:t>now&gt;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B3D6A-3EDA-4326-B835-4B31918AE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18" y="2862871"/>
            <a:ext cx="2447441" cy="24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Realistic 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BD0A0E-76A4-3D4A-81DF-5445F782EF09}"/>
              </a:ext>
            </a:extLst>
          </p:cNvPr>
          <p:cNvGrpSpPr/>
          <p:nvPr/>
        </p:nvGrpSpPr>
        <p:grpSpPr>
          <a:xfrm>
            <a:off x="558670" y="1399463"/>
            <a:ext cx="9079131" cy="670999"/>
            <a:chOff x="593351" y="3064280"/>
            <a:chExt cx="9079131" cy="670999"/>
          </a:xfrm>
        </p:grpSpPr>
        <p:pic>
          <p:nvPicPr>
            <p:cNvPr id="24" name="Graphic 23" descr="Badge 4">
              <a:extLst>
                <a:ext uri="{FF2B5EF4-FFF2-40B4-BE49-F238E27FC236}">
                  <a16:creationId xmlns:a16="http://schemas.microsoft.com/office/drawing/2014/main" id="{93F25532-DB1A-0848-B54A-5AB48784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351" y="3064280"/>
              <a:ext cx="646331" cy="64633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DE789F-D86C-3A4A-86D8-480D81AEB222}"/>
                </a:ext>
              </a:extLst>
            </p:cNvPr>
            <p:cNvSpPr txBox="1"/>
            <p:nvPr/>
          </p:nvSpPr>
          <p:spPr>
            <a:xfrm>
              <a:off x="1251856" y="3199133"/>
              <a:ext cx="5699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Gather industry average ratios: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62AE8-AC27-9F43-8F96-8F81E5081F55}"/>
                </a:ext>
              </a:extLst>
            </p:cNvPr>
            <p:cNvSpPr txBox="1"/>
            <p:nvPr/>
          </p:nvSpPr>
          <p:spPr>
            <a:xfrm>
              <a:off x="5933602" y="3365947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6C8425-F7D6-A44A-8762-D2169B7BC315}"/>
              </a:ext>
            </a:extLst>
          </p:cNvPr>
          <p:cNvSpPr txBox="1"/>
          <p:nvPr/>
        </p:nvSpPr>
        <p:spPr>
          <a:xfrm>
            <a:off x="5991360" y="1086008"/>
            <a:ext cx="3511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Accor ROA = 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Industry Avg ROA = B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4CDDF4-C500-2B4E-9A2D-4EA206360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8" y="2530857"/>
            <a:ext cx="10213524" cy="217372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53978313-E162-984E-92C2-8A360AD1443D}"/>
              </a:ext>
            </a:extLst>
          </p:cNvPr>
          <p:cNvSpPr/>
          <p:nvPr/>
        </p:nvSpPr>
        <p:spPr>
          <a:xfrm>
            <a:off x="6096000" y="2446177"/>
            <a:ext cx="5002122" cy="830423"/>
          </a:xfrm>
          <a:prstGeom prst="frame">
            <a:avLst>
              <a:gd name="adj1" fmla="val 44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&quot;No&quot; Symbol 20">
            <a:extLst>
              <a:ext uri="{FF2B5EF4-FFF2-40B4-BE49-F238E27FC236}">
                <a16:creationId xmlns:a16="http://schemas.microsoft.com/office/drawing/2014/main" id="{86C34EAD-A07B-2649-890E-B657E8BF982F}"/>
              </a:ext>
            </a:extLst>
          </p:cNvPr>
          <p:cNvSpPr/>
          <p:nvPr/>
        </p:nvSpPr>
        <p:spPr>
          <a:xfrm>
            <a:off x="7406640" y="2322977"/>
            <a:ext cx="2884325" cy="2688728"/>
          </a:xfrm>
          <a:prstGeom prst="noSmoking">
            <a:avLst>
              <a:gd name="adj" fmla="val 12722"/>
            </a:avLst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Realistic 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BD0A0E-76A4-3D4A-81DF-5445F782EF09}"/>
              </a:ext>
            </a:extLst>
          </p:cNvPr>
          <p:cNvGrpSpPr/>
          <p:nvPr/>
        </p:nvGrpSpPr>
        <p:grpSpPr>
          <a:xfrm>
            <a:off x="558670" y="1399463"/>
            <a:ext cx="9079131" cy="670999"/>
            <a:chOff x="593351" y="3064280"/>
            <a:chExt cx="9079131" cy="670999"/>
          </a:xfrm>
        </p:grpSpPr>
        <p:pic>
          <p:nvPicPr>
            <p:cNvPr id="24" name="Graphic 23" descr="Badge 4">
              <a:extLst>
                <a:ext uri="{FF2B5EF4-FFF2-40B4-BE49-F238E27FC236}">
                  <a16:creationId xmlns:a16="http://schemas.microsoft.com/office/drawing/2014/main" id="{93F25532-DB1A-0848-B54A-5AB48784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351" y="3064280"/>
              <a:ext cx="646331" cy="64633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DE789F-D86C-3A4A-86D8-480D81AEB222}"/>
                </a:ext>
              </a:extLst>
            </p:cNvPr>
            <p:cNvSpPr txBox="1"/>
            <p:nvPr/>
          </p:nvSpPr>
          <p:spPr>
            <a:xfrm>
              <a:off x="1251856" y="3199133"/>
              <a:ext cx="5699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Gather industry average ratios: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62AE8-AC27-9F43-8F96-8F81E5081F55}"/>
                </a:ext>
              </a:extLst>
            </p:cNvPr>
            <p:cNvSpPr txBox="1"/>
            <p:nvPr/>
          </p:nvSpPr>
          <p:spPr>
            <a:xfrm>
              <a:off x="5933602" y="3365947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6C8425-F7D6-A44A-8762-D2169B7BC315}"/>
              </a:ext>
            </a:extLst>
          </p:cNvPr>
          <p:cNvSpPr txBox="1"/>
          <p:nvPr/>
        </p:nvSpPr>
        <p:spPr>
          <a:xfrm>
            <a:off x="5991360" y="1086008"/>
            <a:ext cx="3511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Accor ROA = 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Industry Avg ROA = 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CDDF4-C500-2B4E-9A2D-4EA206360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788" y="2286254"/>
            <a:ext cx="8688423" cy="286533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53978313-E162-984E-92C2-8A360AD1443D}"/>
              </a:ext>
            </a:extLst>
          </p:cNvPr>
          <p:cNvSpPr/>
          <p:nvPr/>
        </p:nvSpPr>
        <p:spPr>
          <a:xfrm>
            <a:off x="1751788" y="2888602"/>
            <a:ext cx="3688892" cy="2262983"/>
          </a:xfrm>
          <a:prstGeom prst="frame">
            <a:avLst>
              <a:gd name="adj1" fmla="val 2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7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E7F422A-01A6-4846-9880-C4AA38DA3B1D}"/>
              </a:ext>
            </a:extLst>
          </p:cNvPr>
          <p:cNvSpPr txBox="1"/>
          <p:nvPr/>
        </p:nvSpPr>
        <p:spPr>
          <a:xfrm>
            <a:off x="0" y="2623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Assignment: Realistic 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C05E32-E0C6-D641-8390-8548D766B98C}"/>
              </a:ext>
            </a:extLst>
          </p:cNvPr>
          <p:cNvGrpSpPr/>
          <p:nvPr/>
        </p:nvGrpSpPr>
        <p:grpSpPr>
          <a:xfrm rot="16200000">
            <a:off x="10064187" y="-281517"/>
            <a:ext cx="1583906" cy="2671720"/>
            <a:chOff x="9374023" y="748307"/>
            <a:chExt cx="1583906" cy="1963756"/>
          </a:xfrm>
        </p:grpSpPr>
        <p:sp>
          <p:nvSpPr>
            <p:cNvPr id="2" name="Double Brace 1">
              <a:extLst>
                <a:ext uri="{FF2B5EF4-FFF2-40B4-BE49-F238E27FC236}">
                  <a16:creationId xmlns:a16="http://schemas.microsoft.com/office/drawing/2014/main" id="{53865B87-81FE-744F-8FCA-3D538E3D979D}"/>
                </a:ext>
              </a:extLst>
            </p:cNvPr>
            <p:cNvSpPr/>
            <p:nvPr/>
          </p:nvSpPr>
          <p:spPr>
            <a:xfrm rot="16200000">
              <a:off x="9296400" y="938233"/>
              <a:ext cx="1739153" cy="1583904"/>
            </a:xfrm>
            <a:prstGeom prst="bracePair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F1BD2E-0A70-C243-AF65-52E6AE04B435}"/>
                </a:ext>
              </a:extLst>
            </p:cNvPr>
            <p:cNvSpPr txBox="1"/>
            <p:nvPr/>
          </p:nvSpPr>
          <p:spPr>
            <a:xfrm rot="5400000">
              <a:off x="9112924" y="1009406"/>
              <a:ext cx="1963756" cy="14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complexities</a:t>
              </a:r>
              <a:br>
                <a:rPr lang="en-US" sz="2800" dirty="0"/>
              </a:br>
              <a:r>
                <a:rPr lang="en-US" sz="2800" dirty="0"/>
                <a:t>&amp;</a:t>
              </a:r>
              <a:br>
                <a:rPr lang="en-US" sz="2800" dirty="0"/>
              </a:br>
              <a:r>
                <a:rPr lang="en-US" sz="2800" dirty="0"/>
                <a:t>decisions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BD0A0E-76A4-3D4A-81DF-5445F782EF09}"/>
              </a:ext>
            </a:extLst>
          </p:cNvPr>
          <p:cNvGrpSpPr/>
          <p:nvPr/>
        </p:nvGrpSpPr>
        <p:grpSpPr>
          <a:xfrm>
            <a:off x="558670" y="1399463"/>
            <a:ext cx="9079131" cy="670999"/>
            <a:chOff x="593351" y="3064280"/>
            <a:chExt cx="9079131" cy="670999"/>
          </a:xfrm>
        </p:grpSpPr>
        <p:pic>
          <p:nvPicPr>
            <p:cNvPr id="24" name="Graphic 23" descr="Badge 4">
              <a:extLst>
                <a:ext uri="{FF2B5EF4-FFF2-40B4-BE49-F238E27FC236}">
                  <a16:creationId xmlns:a16="http://schemas.microsoft.com/office/drawing/2014/main" id="{93F25532-DB1A-0848-B54A-5AB48784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351" y="3064280"/>
              <a:ext cx="646331" cy="64633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DE789F-D86C-3A4A-86D8-480D81AEB222}"/>
                </a:ext>
              </a:extLst>
            </p:cNvPr>
            <p:cNvSpPr txBox="1"/>
            <p:nvPr/>
          </p:nvSpPr>
          <p:spPr>
            <a:xfrm>
              <a:off x="1251856" y="3199133"/>
              <a:ext cx="5699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Gather industry average ratios: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62AE8-AC27-9F43-8F96-8F81E5081F55}"/>
                </a:ext>
              </a:extLst>
            </p:cNvPr>
            <p:cNvSpPr txBox="1"/>
            <p:nvPr/>
          </p:nvSpPr>
          <p:spPr>
            <a:xfrm>
              <a:off x="5933602" y="3365947"/>
              <a:ext cx="373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_________________________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6C8425-F7D6-A44A-8762-D2169B7BC315}"/>
              </a:ext>
            </a:extLst>
          </p:cNvPr>
          <p:cNvSpPr txBox="1"/>
          <p:nvPr/>
        </p:nvSpPr>
        <p:spPr>
          <a:xfrm>
            <a:off x="5991360" y="1086008"/>
            <a:ext cx="3511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Accor ROA = 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Industry Avg ROA = 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1818C0-D64A-0742-8212-62BFF204CB9A}"/>
              </a:ext>
            </a:extLst>
          </p:cNvPr>
          <p:cNvGrpSpPr/>
          <p:nvPr/>
        </p:nvGrpSpPr>
        <p:grpSpPr>
          <a:xfrm>
            <a:off x="1832991" y="2228691"/>
            <a:ext cx="8191994" cy="646331"/>
            <a:chOff x="1832991" y="2228691"/>
            <a:chExt cx="8191994" cy="646331"/>
          </a:xfrm>
        </p:grpSpPr>
        <p:pic>
          <p:nvPicPr>
            <p:cNvPr id="19" name="Graphic 18" descr="Badge 4">
              <a:extLst>
                <a:ext uri="{FF2B5EF4-FFF2-40B4-BE49-F238E27FC236}">
                  <a16:creationId xmlns:a16="http://schemas.microsoft.com/office/drawing/2014/main" id="{3C29A59F-6CC5-4F4C-937C-12243641B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32991" y="2228691"/>
              <a:ext cx="646331" cy="6463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CD40B1-BACF-9B4F-B02F-4AF787D8E4F3}"/>
                </a:ext>
              </a:extLst>
            </p:cNvPr>
            <p:cNvSpPr txBox="1"/>
            <p:nvPr/>
          </p:nvSpPr>
          <p:spPr>
            <a:xfrm>
              <a:off x="2527284" y="2309304"/>
              <a:ext cx="749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Identify &amp; research comparable companies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061F90-C762-DD48-BFAB-72ACD8CBBE3D}"/>
              </a:ext>
            </a:extLst>
          </p:cNvPr>
          <p:cNvGrpSpPr/>
          <p:nvPr/>
        </p:nvGrpSpPr>
        <p:grpSpPr>
          <a:xfrm>
            <a:off x="1783521" y="2928860"/>
            <a:ext cx="8233177" cy="694293"/>
            <a:chOff x="1783521" y="2928860"/>
            <a:chExt cx="8233177" cy="694293"/>
          </a:xfrm>
        </p:grpSpPr>
        <p:pic>
          <p:nvPicPr>
            <p:cNvPr id="8" name="Graphic 7" descr="Badge 5">
              <a:extLst>
                <a:ext uri="{FF2B5EF4-FFF2-40B4-BE49-F238E27FC236}">
                  <a16:creationId xmlns:a16="http://schemas.microsoft.com/office/drawing/2014/main" id="{351BDE44-5951-9A4D-80E8-8E288BB80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83521" y="2928860"/>
              <a:ext cx="694293" cy="6942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EBF321-0DC5-1646-83C1-02390C0AD6B0}"/>
                </a:ext>
              </a:extLst>
            </p:cNvPr>
            <p:cNvSpPr txBox="1"/>
            <p:nvPr/>
          </p:nvSpPr>
          <p:spPr>
            <a:xfrm>
              <a:off x="2518997" y="3014994"/>
              <a:ext cx="749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Gather their financials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9D03-F327-BC47-86A8-61B0560402EB}"/>
              </a:ext>
            </a:extLst>
          </p:cNvPr>
          <p:cNvGrpSpPr/>
          <p:nvPr/>
        </p:nvGrpSpPr>
        <p:grpSpPr>
          <a:xfrm>
            <a:off x="1832991" y="3657107"/>
            <a:ext cx="8183707" cy="686006"/>
            <a:chOff x="1832991" y="3585391"/>
            <a:chExt cx="8183707" cy="686006"/>
          </a:xfrm>
        </p:grpSpPr>
        <p:pic>
          <p:nvPicPr>
            <p:cNvPr id="12" name="Graphic 11" descr="Badge 6">
              <a:extLst>
                <a:ext uri="{FF2B5EF4-FFF2-40B4-BE49-F238E27FC236}">
                  <a16:creationId xmlns:a16="http://schemas.microsoft.com/office/drawing/2014/main" id="{F9D958A5-A9E8-2A43-8B85-3B9CEB4E3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2991" y="3585391"/>
              <a:ext cx="686006" cy="68600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9C51C1-3781-DB46-98EC-FC7C83955E37}"/>
                </a:ext>
              </a:extLst>
            </p:cNvPr>
            <p:cNvSpPr txBox="1"/>
            <p:nvPr/>
          </p:nvSpPr>
          <p:spPr>
            <a:xfrm>
              <a:off x="2518997" y="3686621"/>
              <a:ext cx="749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Calculate their ratios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6DA05E-053E-A84E-B68D-0C0F16E69D43}"/>
              </a:ext>
            </a:extLst>
          </p:cNvPr>
          <p:cNvGrpSpPr/>
          <p:nvPr/>
        </p:nvGrpSpPr>
        <p:grpSpPr>
          <a:xfrm>
            <a:off x="1805420" y="4434662"/>
            <a:ext cx="8183707" cy="686006"/>
            <a:chOff x="1841278" y="4398804"/>
            <a:chExt cx="8183707" cy="686006"/>
          </a:xfrm>
        </p:grpSpPr>
        <p:pic>
          <p:nvPicPr>
            <p:cNvPr id="14" name="Graphic 13" descr="Badge 7">
              <a:extLst>
                <a:ext uri="{FF2B5EF4-FFF2-40B4-BE49-F238E27FC236}">
                  <a16:creationId xmlns:a16="http://schemas.microsoft.com/office/drawing/2014/main" id="{95304E2D-4F5D-BA47-8EFF-8A812752A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41278" y="4398804"/>
              <a:ext cx="686006" cy="68600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80CF8A-514C-C84A-AE3F-56617E05E1BC}"/>
                </a:ext>
              </a:extLst>
            </p:cNvPr>
            <p:cNvSpPr txBox="1"/>
            <p:nvPr/>
          </p:nvSpPr>
          <p:spPr>
            <a:xfrm>
              <a:off x="2527284" y="4445302"/>
              <a:ext cx="749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Calculate industry averages</a:t>
              </a:r>
            </a:p>
          </p:txBody>
        </p:sp>
      </p:grpSp>
      <p:sp>
        <p:nvSpPr>
          <p:cNvPr id="40" name="Bent Arrow 39">
            <a:extLst>
              <a:ext uri="{FF2B5EF4-FFF2-40B4-BE49-F238E27FC236}">
                <a16:creationId xmlns:a16="http://schemas.microsoft.com/office/drawing/2014/main" id="{39D4CAB7-E8CB-214F-B83D-99727EC17295}"/>
              </a:ext>
            </a:extLst>
          </p:cNvPr>
          <p:cNvSpPr/>
          <p:nvPr/>
        </p:nvSpPr>
        <p:spPr>
          <a:xfrm rot="10800000" flipH="1">
            <a:off x="766145" y="2248069"/>
            <a:ext cx="694293" cy="1183109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BEE08F6-38AF-D046-87E2-7ABBFAEAEEC4}"/>
              </a:ext>
            </a:extLst>
          </p:cNvPr>
          <p:cNvGrpSpPr/>
          <p:nvPr/>
        </p:nvGrpSpPr>
        <p:grpSpPr>
          <a:xfrm>
            <a:off x="8451574" y="3098255"/>
            <a:ext cx="6253686" cy="1442400"/>
            <a:chOff x="8451574" y="3098255"/>
            <a:chExt cx="6253686" cy="144240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A4D575-73F1-D04D-8630-5BA303EB162A}"/>
                </a:ext>
              </a:extLst>
            </p:cNvPr>
            <p:cNvSpPr txBox="1"/>
            <p:nvPr/>
          </p:nvSpPr>
          <p:spPr>
            <a:xfrm>
              <a:off x="9137580" y="3164729"/>
              <a:ext cx="5567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Compare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B0DC83D-2C32-F544-B8DC-8A091226C2C8}"/>
                </a:ext>
              </a:extLst>
            </p:cNvPr>
            <p:cNvSpPr txBox="1"/>
            <p:nvPr/>
          </p:nvSpPr>
          <p:spPr>
            <a:xfrm>
              <a:off x="9137580" y="3959095"/>
              <a:ext cx="2083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Recommend</a:t>
              </a:r>
            </a:p>
          </p:txBody>
        </p:sp>
        <p:pic>
          <p:nvPicPr>
            <p:cNvPr id="50" name="Graphic 49" descr="Badge 8">
              <a:extLst>
                <a:ext uri="{FF2B5EF4-FFF2-40B4-BE49-F238E27FC236}">
                  <a16:creationId xmlns:a16="http://schemas.microsoft.com/office/drawing/2014/main" id="{AE1F7B55-5C81-C843-AE62-10CF97F5B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51574" y="3098255"/>
              <a:ext cx="686006" cy="686006"/>
            </a:xfrm>
            <a:prstGeom prst="rect">
              <a:avLst/>
            </a:prstGeom>
          </p:spPr>
        </p:pic>
        <p:pic>
          <p:nvPicPr>
            <p:cNvPr id="52" name="Graphic 51" descr="Badge 9">
              <a:extLst>
                <a:ext uri="{FF2B5EF4-FFF2-40B4-BE49-F238E27FC236}">
                  <a16:creationId xmlns:a16="http://schemas.microsoft.com/office/drawing/2014/main" id="{615F660F-0978-7C48-8117-A7D39558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51574" y="3854649"/>
              <a:ext cx="686006" cy="686006"/>
            </a:xfrm>
            <a:prstGeom prst="rect">
              <a:avLst/>
            </a:prstGeom>
          </p:spPr>
        </p:pic>
      </p:grpSp>
      <p:sp>
        <p:nvSpPr>
          <p:cNvPr id="54" name="Frame 53">
            <a:extLst>
              <a:ext uri="{FF2B5EF4-FFF2-40B4-BE49-F238E27FC236}">
                <a16:creationId xmlns:a16="http://schemas.microsoft.com/office/drawing/2014/main" id="{21D34ECB-FAF8-054C-9B5C-6288AE409395}"/>
              </a:ext>
            </a:extLst>
          </p:cNvPr>
          <p:cNvSpPr/>
          <p:nvPr/>
        </p:nvSpPr>
        <p:spPr>
          <a:xfrm>
            <a:off x="5372690" y="2322230"/>
            <a:ext cx="1828800" cy="523220"/>
          </a:xfrm>
          <a:prstGeom prst="frame">
            <a:avLst>
              <a:gd name="adj1" fmla="val 46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480FD8-0BEF-8341-8AF5-F38DCC08B218}"/>
              </a:ext>
            </a:extLst>
          </p:cNvPr>
          <p:cNvGrpSpPr/>
          <p:nvPr/>
        </p:nvGrpSpPr>
        <p:grpSpPr>
          <a:xfrm>
            <a:off x="1225022" y="1165815"/>
            <a:ext cx="2892732" cy="810884"/>
            <a:chOff x="1225022" y="1165815"/>
            <a:chExt cx="2892732" cy="8108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F887BA-945F-6D4C-A903-77D4EE14A99D}"/>
                </a:ext>
              </a:extLst>
            </p:cNvPr>
            <p:cNvSpPr txBox="1"/>
            <p:nvPr/>
          </p:nvSpPr>
          <p:spPr>
            <a:xfrm>
              <a:off x="2423233" y="1165815"/>
              <a:ext cx="1694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Bradley Hand" pitchFamily="2" charset="77"/>
                </a:rPr>
                <a:t>Create!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738E2D-5C5A-F54A-943D-37F1D65F3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5022" y="1551240"/>
              <a:ext cx="1180577" cy="425459"/>
            </a:xfrm>
            <a:prstGeom prst="line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9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</p:bldLst>
  </p:timing>
</p:sld>
</file>

<file path=ppt/theme/theme1.xml><?xml version="1.0" encoding="utf-8"?>
<a:theme xmlns:a="http://schemas.openxmlformats.org/drawingml/2006/main" name="Lib 3 Logo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ib 3 Logo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10520</TotalTime>
  <Words>643</Words>
  <Application>Microsoft Office PowerPoint</Application>
  <PresentationFormat>Widescreen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Bradley Hand</vt:lpstr>
      <vt:lpstr>Calibri</vt:lpstr>
      <vt:lpstr>Lib 3 Logo at bottom</vt:lpstr>
      <vt:lpstr>1_Lib 3 Logo at bottom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Bodnar</dc:creator>
  <cp:lastModifiedBy>Mark Bodnar</cp:lastModifiedBy>
  <cp:revision>167</cp:revision>
  <dcterms:created xsi:type="dcterms:W3CDTF">2017-05-10T16:56:02Z</dcterms:created>
  <dcterms:modified xsi:type="dcterms:W3CDTF">2024-05-16T16:29:15Z</dcterms:modified>
</cp:coreProperties>
</file>