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4" r:id="rId2"/>
  </p:sldMasterIdLst>
  <p:notesMasterIdLst>
    <p:notesMasterId r:id="rId16"/>
  </p:notesMasterIdLst>
  <p:handoutMasterIdLst>
    <p:handoutMasterId r:id="rId17"/>
  </p:handoutMasterIdLst>
  <p:sldIdLst>
    <p:sldId id="272" r:id="rId3"/>
    <p:sldId id="258" r:id="rId4"/>
    <p:sldId id="320" r:id="rId5"/>
    <p:sldId id="296" r:id="rId6"/>
    <p:sldId id="297" r:id="rId7"/>
    <p:sldId id="316" r:id="rId8"/>
    <p:sldId id="315" r:id="rId9"/>
    <p:sldId id="298" r:id="rId10"/>
    <p:sldId id="299" r:id="rId11"/>
    <p:sldId id="314" r:id="rId12"/>
    <p:sldId id="317" r:id="rId13"/>
    <p:sldId id="321" r:id="rId14"/>
    <p:sldId id="271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686" autoAdjust="0"/>
    <p:restoredTop sz="94660" autoAdjust="0"/>
  </p:normalViewPr>
  <p:slideViewPr>
    <p:cSldViewPr snapToGrid="0" showGuides="1">
      <p:cViewPr varScale="1">
        <p:scale>
          <a:sx n="69" d="100"/>
          <a:sy n="69" d="100"/>
        </p:scale>
        <p:origin x="38" y="355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2" d="100"/>
          <a:sy n="92" d="100"/>
        </p:scale>
        <p:origin x="3736" y="1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833271787718338"/>
          <c:y val="8.4146448701256329E-2"/>
          <c:w val="0.59215383012766587"/>
          <c:h val="0.8546371804106613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Share of respondents</c:v>
                </c:pt>
              </c:strCache>
            </c:strRef>
          </c:tx>
          <c:spPr>
            <a:solidFill>
              <a:srgbClr val="2875DD"/>
            </a:solidFill>
            <a:ln>
              <a:solidFill>
                <a:srgbClr val="2875DD"/>
              </a:solidFill>
            </a:ln>
          </c:spPr>
          <c:invertIfNegative val="0"/>
          <c:dLbls>
            <c:dLbl>
              <c:idx val="0"/>
              <c:numFmt formatCode="#,##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28-412E-80FA-16F4984B93FF}"/>
                </c:ext>
              </c:extLst>
            </c:dLbl>
            <c:dLbl>
              <c:idx val="1"/>
              <c:numFmt formatCode="#,##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28-412E-80FA-16F4984B93FF}"/>
                </c:ext>
              </c:extLst>
            </c:dLbl>
            <c:dLbl>
              <c:idx val="2"/>
              <c:numFmt formatCode="#,##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28-412E-80FA-16F4984B93FF}"/>
                </c:ext>
              </c:extLst>
            </c:dLbl>
            <c:dLbl>
              <c:idx val="3"/>
              <c:numFmt formatCode="#,##0%" sourceLinked="0"/>
              <c:spPr/>
              <c:txPr>
                <a:bodyPr/>
                <a:lstStyle/>
                <a:p>
                  <a:pPr>
                    <a:defRPr sz="1000" b="0" smtId="4294967295">
                      <a:solidFill>
                        <a:srgbClr val="0F283E"/>
                      </a:solidFill>
                      <a:latin typeface="Open Sans Light"/>
                    </a:defRPr>
                  </a:pPr>
                  <a:endParaRPr lang="en-US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528-412E-80FA-16F4984B93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smtId="4294967295">
                    <a:solidFill>
                      <a:srgbClr val="0F283E"/>
                    </a:solidFill>
                    <a:latin typeface="Open Sans Light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Make extra money</c:v>
                </c:pt>
                <c:pt idx="1">
                  <c:v>Work-life balance/Flexible</c:v>
                </c:pt>
                <c:pt idx="2">
                  <c:v>Way to earn income/experience while looking for a full-time job</c:v>
                </c:pt>
                <c:pt idx="3">
                  <c:v>Control/autonomy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0.74</c:v>
                </c:pt>
                <c:pt idx="1">
                  <c:v>0.39</c:v>
                </c:pt>
                <c:pt idx="2">
                  <c:v>0.34</c:v>
                </c:pt>
                <c:pt idx="3">
                  <c:v>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528-412E-80FA-16F4984B93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30"/>
        <c:axId val="67451136"/>
        <c:axId val="66437120"/>
      </c:barChart>
      <c:catAx>
        <c:axId val="67451136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low"/>
        <c:spPr>
          <a:ln w="9525">
            <a:solidFill>
              <a:srgbClr val="2F2F2F"/>
            </a:solidFill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en-US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in val="0"/>
        </c:scaling>
        <c:delete val="0"/>
        <c:axPos val="t"/>
        <c:majorGridlines>
          <c:spPr>
            <a:ln w="9525">
              <a:solidFill>
                <a:srgbClr val="2F2F2F"/>
              </a:solidFill>
              <a:prstDash val="dot"/>
            </a:ln>
          </c:spPr>
        </c:majorGridlines>
        <c:numFmt formatCode="#,##0%" sourceLinked="0"/>
        <c:majorTickMark val="none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000" b="0" smtId="4294967295">
                <a:solidFill>
                  <a:srgbClr val="0F283E"/>
                </a:solidFill>
                <a:latin typeface="Open Sans Light"/>
              </a:defRPr>
            </a:pPr>
            <a:endParaRPr lang="en-US"/>
          </a:p>
        </c:txPr>
        <c:crossAx val="67451136"/>
        <c:crosses val="autoZero"/>
        <c:crossBetween val="between"/>
      </c:valAx>
    </c:plotArea>
    <c:plotVisOnly val="1"/>
    <c:dispBlanksAs val="gap"/>
    <c:showDLblsOverMax val="1"/>
  </c:chart>
  <c:txPr>
    <a:bodyPr/>
    <a:lstStyle/>
    <a:p>
      <a:pPr>
        <a:defRPr sz="18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2A9F26-CF78-47DB-9327-38AF5E62C1F9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1EF4EE-491A-41A8-9203-CF200E6C24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021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1748E4C-9D65-4599-A8BE-2F35D2588E84}" type="datetimeFigureOut">
              <a:rPr lang="en-US" smtClean="0"/>
              <a:t>1/24/2023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F94A95C-5851-4B71-B9F1-3AD1FDF140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27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442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84442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9111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3835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1153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23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9663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D23CED6-30E5-4619-BCFA-4322F89E3C0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96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DSC_275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1000108"/>
            <a:ext cx="12189884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2050586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rot="10800000">
            <a:off x="0" y="5500702"/>
            <a:ext cx="12192000" cy="1588"/>
          </a:xfrm>
          <a:prstGeom prst="line">
            <a:avLst/>
          </a:prstGeom>
          <a:ln w="19050" cmpd="sng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272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</p:spTree>
    <p:extLst>
      <p:ext uri="{BB962C8B-B14F-4D97-AF65-F5344CB8AC3E}">
        <p14:creationId xmlns:p14="http://schemas.microsoft.com/office/powerpoint/2010/main" val="99906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DSC_2753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1" y="1000108"/>
            <a:ext cx="12189884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1819071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b 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>
          <a:xfrm rot="10800000">
            <a:off x="0" y="5500702"/>
            <a:ext cx="12192000" cy="1588"/>
          </a:xfrm>
          <a:prstGeom prst="line">
            <a:avLst/>
          </a:prstGeom>
          <a:ln w="19050" cmpd="sng"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7"/>
          <p:cNvSpPr>
            <a:spLocks noGrp="1"/>
          </p:cNvSpPr>
          <p:nvPr>
            <p:ph sz="quarter" idx="10"/>
          </p:nvPr>
        </p:nvSpPr>
        <p:spPr>
          <a:xfrm>
            <a:off x="190500" y="142838"/>
            <a:ext cx="11811000" cy="85727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algn="ctr">
              <a:buNone/>
              <a:defRPr lang="en-US" sz="44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 lvl="0"/>
            <a:r>
              <a:rPr lang="en-US" dirty="0"/>
              <a:t>Click to edit Master text</a:t>
            </a:r>
          </a:p>
        </p:txBody>
      </p:sp>
    </p:spTree>
    <p:extLst>
      <p:ext uri="{BB962C8B-B14F-4D97-AF65-F5344CB8AC3E}">
        <p14:creationId xmlns:p14="http://schemas.microsoft.com/office/powerpoint/2010/main" val="3177281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P:\Keep\ttanghe\LOGOS\SFU_lib_logo_rb_transp.GIF.gif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5570538"/>
            <a:ext cx="68580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2965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5" descr="P:\Keep\ttanghe\LOGOS\SFU_lib_logo_rb_transp.GIF.gif"/>
          <p:cNvPicPr>
            <a:picLocks noChangeAspect="1" noChangeArrowheads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0" y="5570538"/>
            <a:ext cx="6858000" cy="1287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8284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atista.com/statistics/915809/gig-economy-number-jobs-currently-held-gig-economy-worker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bases.lib.sfu.ca/record/61245146000003610/Statista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://proxy.lib.sfu.ca/login?url=https://www-statista-com.proxy.lib.sfu.ca/statistics/921593/gig-economy-number-of-freelancers-us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.xml"/><Relationship Id="rId4" Type="http://schemas.openxmlformats.org/officeDocument/2006/relationships/hyperlink" Target="http://www.statista.com/statistics/1090577/leading-benefits-working-gig-economy-canad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.sfu.ca/help/research-assistance/subject/business/bus27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hyperlink" Target="https://search.lib.sfu.ca/?q=%22bus%20272%22" TargetMode="External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proxy.lib.sfu.ca/login?url=https://search.ebscohost.com/login.aspx?direct=true&amp;db=bth&amp;bquery=(+gig+or+temporary+or+contract+or+freelance*+)+AND+(+employee+or+worker+)+AND+motivat*&amp;cli0=LA99&amp;clv0=eng&amp;type=1&amp;searchMode=Standard&amp;site=bsi-live&amp;scope=sit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1" y="262390"/>
            <a:ext cx="12387264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While you are waiting for class to start…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25669" y="1371402"/>
            <a:ext cx="10748962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If you haven’t already done so already… </a:t>
            </a:r>
          </a:p>
          <a:p>
            <a:pPr marL="515938" lvl="1" indent="-287338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watch this 6-min video: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bit.ly/Only4Steps </a:t>
            </a:r>
          </a:p>
          <a:p>
            <a:pPr marL="515938" lvl="1" indent="-287338">
              <a:buFont typeface="Arial" panose="020B0604020202020204" pitchFamily="34" charset="0"/>
              <a:buChar char="•"/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at least read this PDF: 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bit.ly/4StepsHandout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AC42CB-4A82-49C9-8619-FAC5A8854E1D}"/>
              </a:ext>
            </a:extLst>
          </p:cNvPr>
          <p:cNvSpPr txBox="1"/>
          <p:nvPr/>
        </p:nvSpPr>
        <p:spPr>
          <a:xfrm>
            <a:off x="266701" y="3357563"/>
            <a:ext cx="5957887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Join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AHASlides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28575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this QR code (phone)</a:t>
            </a:r>
          </a:p>
          <a:p>
            <a:pPr marL="457200" indent="-285750">
              <a:buFont typeface="Arial" panose="020B0604020202020204" pitchFamily="34" charset="0"/>
              <a:buChar char="•"/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enter this URL (laptop) 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8EAC43-93DF-4EC0-8F82-EDCDE6B62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3662" y="2692871"/>
            <a:ext cx="2584145" cy="258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D477FFE-2A42-46C3-A271-81E971A6161E}"/>
              </a:ext>
            </a:extLst>
          </p:cNvPr>
          <p:cNvSpPr/>
          <p:nvPr/>
        </p:nvSpPr>
        <p:spPr>
          <a:xfrm>
            <a:off x="2905616" y="4896446"/>
            <a:ext cx="60356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ahaslides.com/BUS272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DDE688B-D472-4001-A947-B103905E3685}"/>
              </a:ext>
            </a:extLst>
          </p:cNvPr>
          <p:cNvCxnSpPr>
            <a:cxnSpLocks/>
          </p:cNvCxnSpPr>
          <p:nvPr/>
        </p:nvCxnSpPr>
        <p:spPr>
          <a:xfrm>
            <a:off x="5685692" y="4050060"/>
            <a:ext cx="2698338" cy="0"/>
          </a:xfrm>
          <a:prstGeom prst="straightConnector1">
            <a:avLst/>
          </a:prstGeom>
          <a:ln w="38100">
            <a:tailEnd type="stealt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1CF173C6-FE0E-436D-98BC-147AD2545ACB}"/>
              </a:ext>
            </a:extLst>
          </p:cNvPr>
          <p:cNvCxnSpPr>
            <a:cxnSpLocks/>
          </p:cNvCxnSpPr>
          <p:nvPr/>
        </p:nvCxnSpPr>
        <p:spPr>
          <a:xfrm>
            <a:off x="5079389" y="4532800"/>
            <a:ext cx="1881554" cy="290226"/>
          </a:xfrm>
          <a:prstGeom prst="bentConnector3">
            <a:avLst>
              <a:gd name="adj1" fmla="val 100157"/>
            </a:avLst>
          </a:prstGeom>
          <a:ln w="38100">
            <a:tailEnd type="stealt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318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Cycle!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1018169" y="183589"/>
            <a:ext cx="987707" cy="1036354"/>
            <a:chOff x="9121248" y="2795469"/>
            <a:chExt cx="1949315" cy="201360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50143" y="3188653"/>
              <a:ext cx="1540453" cy="1700387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9121248" y="2795469"/>
              <a:ext cx="695466" cy="10166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3275151" y="1370355"/>
            <a:ext cx="551428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Subjects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Additional keywords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Authors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References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Cited </a:t>
            </a:r>
            <a:r>
              <a:rPr lang="en-CA" sz="3200" b="1" i="1" dirty="0"/>
              <a:t>by</a:t>
            </a:r>
            <a:r>
              <a:rPr lang="mr-IN" sz="3200" dirty="0"/>
              <a:t>…</a:t>
            </a: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450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Bonus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54610" y="1020421"/>
            <a:ext cx="551428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/>
              <a:t>Beyond 4 Steps</a:t>
            </a:r>
            <a:r>
              <a:rPr lang="mr-IN" sz="3200" b="1" dirty="0"/>
              <a:t>…</a:t>
            </a:r>
            <a:endParaRPr lang="en-CA" sz="3200" b="1" dirty="0"/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Truncation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Recognizing scholarly journals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Finding </a:t>
            </a:r>
            <a:r>
              <a:rPr lang="en-CA" sz="3200" dirty="0" err="1"/>
              <a:t>fulltext</a:t>
            </a:r>
            <a:r>
              <a:rPr lang="en-CA" sz="3200" dirty="0"/>
              <a:t> 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Relevance ranking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Search within citing articles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46E8A37-DB0E-4632-91B1-B8210FA03BA8}"/>
              </a:ext>
            </a:extLst>
          </p:cNvPr>
          <p:cNvSpPr txBox="1"/>
          <p:nvPr/>
        </p:nvSpPr>
        <p:spPr>
          <a:xfrm>
            <a:off x="6324600" y="1020421"/>
            <a:ext cx="535858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200" b="1" dirty="0"/>
              <a:t>Getting help!</a:t>
            </a:r>
            <a:endParaRPr lang="en-CA" sz="3200" b="1" dirty="0"/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 err="1"/>
              <a:t>AskAway</a:t>
            </a:r>
            <a:r>
              <a:rPr lang="en-CA" sz="3200" dirty="0"/>
              <a:t> online chat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Research Help: appointments + drop-in + email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n-CA" sz="3200" dirty="0"/>
              <a:t>Me! – mbodnar@sfu.ca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217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-1" y="262390"/>
            <a:ext cx="12387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Quiz!!   (for fun – no stress)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AC42CB-4A82-49C9-8619-FAC5A8854E1D}"/>
              </a:ext>
            </a:extLst>
          </p:cNvPr>
          <p:cNvSpPr txBox="1"/>
          <p:nvPr/>
        </p:nvSpPr>
        <p:spPr>
          <a:xfrm>
            <a:off x="509964" y="1630268"/>
            <a:ext cx="75438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Join </a:t>
            </a:r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AHASlides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457200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scan this QR code (phone)</a:t>
            </a:r>
          </a:p>
          <a:p>
            <a:pPr marL="457200" indent="-285750">
              <a:buFont typeface="Arial" panose="020B0604020202020204" pitchFamily="34" charset="0"/>
              <a:buChar char="•"/>
            </a:pP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enter this URL (laptop) </a:t>
            </a:r>
            <a:endParaRPr lang="en-US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78EAC43-93DF-4EC0-8F82-EDCDE6B620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1288" y="1409201"/>
            <a:ext cx="2584145" cy="25841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BD477FFE-2A42-46C3-A271-81E971A6161E}"/>
              </a:ext>
            </a:extLst>
          </p:cNvPr>
          <p:cNvSpPr/>
          <p:nvPr/>
        </p:nvSpPr>
        <p:spPr>
          <a:xfrm>
            <a:off x="1860199" y="3816214"/>
            <a:ext cx="60356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https://</a:t>
            </a:r>
            <a:r>
              <a:rPr lang="en-US" sz="3200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ahaslides.com/BUS272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DDE688B-D472-4001-A947-B103905E3685}"/>
              </a:ext>
            </a:extLst>
          </p:cNvPr>
          <p:cNvCxnSpPr>
            <a:cxnSpLocks/>
          </p:cNvCxnSpPr>
          <p:nvPr/>
        </p:nvCxnSpPr>
        <p:spPr>
          <a:xfrm>
            <a:off x="5685703" y="2470413"/>
            <a:ext cx="2368061" cy="0"/>
          </a:xfrm>
          <a:prstGeom prst="straightConnector1">
            <a:avLst/>
          </a:prstGeom>
          <a:ln w="38100">
            <a:tailEnd type="stealt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1CF173C6-FE0E-436D-98BC-147AD2545ACB}"/>
              </a:ext>
            </a:extLst>
          </p:cNvPr>
          <p:cNvCxnSpPr>
            <a:cxnSpLocks/>
          </p:cNvCxnSpPr>
          <p:nvPr/>
        </p:nvCxnSpPr>
        <p:spPr>
          <a:xfrm>
            <a:off x="5685703" y="3015263"/>
            <a:ext cx="861645" cy="732697"/>
          </a:xfrm>
          <a:prstGeom prst="bentConnector3">
            <a:avLst>
              <a:gd name="adj1" fmla="val 100340"/>
            </a:avLst>
          </a:prstGeom>
          <a:ln w="38100">
            <a:tailEnd type="stealth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133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Questions?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642147" y="5754521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272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Mark Bodnar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mbodnar@sfu.ca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106487" y="4206240"/>
            <a:ext cx="2011680" cy="5979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6" name="Picture 5" descr="noun_Question_2021032_333333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9074" y="1096603"/>
            <a:ext cx="3648154" cy="364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5237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>
          <a:xfrm>
            <a:off x="1" y="2655859"/>
            <a:ext cx="12191999" cy="1682634"/>
          </a:xfrm>
        </p:spPr>
        <p:txBody>
          <a:bodyPr/>
          <a:lstStyle/>
          <a:p>
            <a:r>
              <a:rPr lang="en-US" sz="2800" dirty="0"/>
              <a:t>Efficient research </a:t>
            </a:r>
          </a:p>
          <a:p>
            <a:r>
              <a:rPr lang="en-US" sz="2800" dirty="0"/>
              <a:t>techniques and tools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1752709"/>
            <a:ext cx="12192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ts val="1200"/>
              </a:spcAft>
            </a:pP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Beyond “</a:t>
            </a:r>
            <a:r>
              <a:rPr lang="en-US" sz="32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good enough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”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42146" y="5745546"/>
            <a:ext cx="50040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Arial" charset="0"/>
              </a:rPr>
              <a:t>BUS 272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Mark Bodnar</a:t>
            </a:r>
          </a:p>
          <a:p>
            <a:pPr algn="r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mbodnar@sfu.ca</a:t>
            </a:r>
          </a:p>
        </p:txBody>
      </p:sp>
    </p:spTree>
    <p:extLst>
      <p:ext uri="{BB962C8B-B14F-4D97-AF65-F5344CB8AC3E}">
        <p14:creationId xmlns:p14="http://schemas.microsoft.com/office/powerpoint/2010/main" val="1666906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Review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751383" y="1177978"/>
            <a:ext cx="4689233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dirty="0"/>
              <a:t>The </a:t>
            </a:r>
            <a:r>
              <a:rPr lang="en-US" sz="3200" b="1" i="1" dirty="0"/>
              <a:t>4 steps </a:t>
            </a:r>
            <a:r>
              <a:rPr lang="en-US" sz="3200" dirty="0"/>
              <a:t>outlined in the </a:t>
            </a:r>
          </a:p>
          <a:p>
            <a:pPr algn="ctr">
              <a:spcAft>
                <a:spcPts val="1200"/>
              </a:spcAft>
            </a:pPr>
            <a:r>
              <a:rPr lang="en-US" sz="3200" dirty="0"/>
              <a:t>“</a:t>
            </a:r>
            <a:r>
              <a:rPr lang="en-US" sz="3200" i="1" dirty="0"/>
              <a:t>Only 4 Steps</a:t>
            </a:r>
            <a:r>
              <a:rPr lang="en-US" sz="3200" dirty="0"/>
              <a:t>” video…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765907" y="3124820"/>
            <a:ext cx="1794394" cy="1853700"/>
            <a:chOff x="765907" y="3124820"/>
            <a:chExt cx="1794394" cy="1853700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1418" y="3326470"/>
              <a:ext cx="1438883" cy="165205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65907" y="3124820"/>
              <a:ext cx="5225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029325" y="3124820"/>
            <a:ext cx="1700141" cy="1769504"/>
            <a:chOff x="3029325" y="3124820"/>
            <a:chExt cx="1700141" cy="176950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90583" y="3447986"/>
              <a:ext cx="1438883" cy="1446338"/>
            </a:xfrm>
            <a:prstGeom prst="rect">
              <a:avLst/>
            </a:prstGeom>
          </p:spPr>
        </p:pic>
        <p:sp>
          <p:nvSpPr>
            <p:cNvPr id="12" name="TextBox 11"/>
            <p:cNvSpPr txBox="1"/>
            <p:nvPr/>
          </p:nvSpPr>
          <p:spPr>
            <a:xfrm>
              <a:off x="3029325" y="3124820"/>
              <a:ext cx="5225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2</a:t>
              </a: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052595" y="3124820"/>
            <a:ext cx="3677419" cy="1611240"/>
            <a:chOff x="5052595" y="3124820"/>
            <a:chExt cx="3677419" cy="1611240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75111" y="3568928"/>
              <a:ext cx="3154903" cy="1167132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5052595" y="3124820"/>
              <a:ext cx="5225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9510686" y="3124820"/>
            <a:ext cx="1592857" cy="1749191"/>
            <a:chOff x="9510686" y="3124820"/>
            <a:chExt cx="1592857" cy="1749191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585598" y="3356066"/>
              <a:ext cx="1443033" cy="1592857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9510686" y="3124820"/>
              <a:ext cx="52251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621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Topic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1001" y="908721"/>
            <a:ext cx="7768400" cy="358376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01001" y="4492485"/>
            <a:ext cx="776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Screen capture from https://www.inc.com/kevin-daum/the-gig-economy-is-exploding-employers-and-freela.html</a:t>
            </a:r>
          </a:p>
        </p:txBody>
      </p:sp>
    </p:spTree>
    <p:extLst>
      <p:ext uri="{BB962C8B-B14F-4D97-AF65-F5344CB8AC3E}">
        <p14:creationId xmlns:p14="http://schemas.microsoft.com/office/powerpoint/2010/main" val="50664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Topic</a:t>
            </a:r>
          </a:p>
        </p:txBody>
      </p:sp>
      <p:sp>
        <p:nvSpPr>
          <p:cNvPr id="11" name="New shape"/>
          <p:cNvSpPr/>
          <p:nvPr/>
        </p:nvSpPr>
        <p:spPr>
          <a:xfrm>
            <a:off x="5144049" y="4896466"/>
            <a:ext cx="6271200" cy="3700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b">
            <a:normAutofit/>
          </a:bodyPr>
          <a:lstStyle/>
          <a:p>
            <a:r>
              <a:rPr lang="en-US" sz="800" b="1" dirty="0" err="1">
                <a:solidFill>
                  <a:srgbClr val="555555"/>
                </a:solidFill>
                <a:latin typeface="Arial" pitchFamily="34" charset="0"/>
              </a:rPr>
              <a:t>Upwork</a:t>
            </a:r>
            <a:r>
              <a:rPr lang="en-US" sz="800" b="1" dirty="0">
                <a:solidFill>
                  <a:srgbClr val="555555"/>
                </a:solidFill>
                <a:latin typeface="Arial" pitchFamily="34" charset="0"/>
              </a:rPr>
              <a:t>. (</a:t>
            </a:r>
            <a:r>
              <a:rPr lang="en-US" sz="800" b="1" dirty="0" err="1">
                <a:solidFill>
                  <a:srgbClr val="555555"/>
                </a:solidFill>
                <a:latin typeface="Arial" pitchFamily="34" charset="0"/>
              </a:rPr>
              <a:t>n.d.</a:t>
            </a:r>
            <a:r>
              <a:rPr lang="en-US" sz="800" b="1" dirty="0">
                <a:solidFill>
                  <a:srgbClr val="555555"/>
                </a:solidFill>
                <a:latin typeface="Arial" pitchFamily="34" charset="0"/>
              </a:rPr>
              <a:t>). Number of freelancers in the United States from 2017 to 2028 (in millions). In Statista - The Statistics Portal. Retrieved March 1, 2019, from https://www.statista.com/statistics/921593/gig-economy-number-of-freelancers-us/</a:t>
            </a:r>
            <a:endParaRPr sz="800" dirty="0">
              <a:solidFill>
                <a:srgbClr val="555555"/>
              </a:solidFill>
              <a:latin typeface="Arial" pitchFamily="34" charset="0"/>
              <a:hlinkClick r:id="rId3"/>
            </a:endParaRPr>
          </a:p>
        </p:txBody>
      </p:sp>
      <p:sp>
        <p:nvSpPr>
          <p:cNvPr id="13" name="New shape"/>
          <p:cNvSpPr/>
          <p:nvPr/>
        </p:nvSpPr>
        <p:spPr>
          <a:xfrm>
            <a:off x="452434" y="1345076"/>
            <a:ext cx="3924697" cy="16972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b">
            <a:normAutofit/>
          </a:bodyPr>
          <a:lstStyle/>
          <a:p>
            <a:r>
              <a:rPr lang="en-US" sz="2400" dirty="0">
                <a:solidFill>
                  <a:srgbClr val="0A85E6"/>
                </a:solidFill>
                <a:latin typeface="Arial" pitchFamily="34" charset="0"/>
              </a:rPr>
              <a:t>Number of freelancers in the United States from 2017 to 2028 (in millions)*</a:t>
            </a:r>
            <a:endParaRPr sz="2400" dirty="0">
              <a:solidFill>
                <a:srgbClr val="0A85E6"/>
              </a:solidFill>
              <a:latin typeface="Arial" pitchFamily="34" charset="0"/>
            </a:endParaRPr>
          </a:p>
        </p:txBody>
      </p:sp>
      <p:pic>
        <p:nvPicPr>
          <p:cNvPr id="2" name="Picture 1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0552" y="279134"/>
            <a:ext cx="7102456" cy="4572396"/>
          </a:xfrm>
          <a:prstGeom prst="rect">
            <a:avLst/>
          </a:prstGeom>
        </p:spPr>
      </p:pic>
      <p:sp>
        <p:nvSpPr>
          <p:cNvPr id="6" name="New shape">
            <a:extLst>
              <a:ext uri="{FF2B5EF4-FFF2-40B4-BE49-F238E27FC236}">
                <a16:creationId xmlns:a16="http://schemas.microsoft.com/office/drawing/2014/main" id="{9618AC36-7C5F-634C-BC2A-492846CB1E1C}"/>
              </a:ext>
            </a:extLst>
          </p:cNvPr>
          <p:cNvSpPr/>
          <p:nvPr/>
        </p:nvSpPr>
        <p:spPr>
          <a:xfrm>
            <a:off x="452433" y="3815645"/>
            <a:ext cx="3924697" cy="8173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b">
            <a:normAutofit/>
          </a:bodyPr>
          <a:lstStyle/>
          <a:p>
            <a:r>
              <a:rPr lang="en-US" sz="2400" dirty="0">
                <a:solidFill>
                  <a:srgbClr val="0A85E6"/>
                </a:solidFill>
                <a:latin typeface="Arial" pitchFamily="34" charset="0"/>
              </a:rPr>
              <a:t>* </a:t>
            </a:r>
            <a:r>
              <a:rPr lang="en-US" sz="2000" dirty="0">
                <a:solidFill>
                  <a:srgbClr val="0A85E6"/>
                </a:solidFill>
                <a:latin typeface="Arial" pitchFamily="34" charset="0"/>
              </a:rPr>
              <a:t>Found via SFU Library’s </a:t>
            </a:r>
            <a:r>
              <a:rPr lang="en-US" sz="2000" dirty="0">
                <a:solidFill>
                  <a:srgbClr val="0A85E6"/>
                </a:solidFill>
                <a:latin typeface="Arial" pitchFamily="34" charset="0"/>
                <a:hlinkClick r:id="rId6"/>
              </a:rPr>
              <a:t>Statista</a:t>
            </a:r>
            <a:r>
              <a:rPr lang="en-US" sz="2000" dirty="0">
                <a:solidFill>
                  <a:srgbClr val="0A85E6"/>
                </a:solidFill>
                <a:latin typeface="Arial" pitchFamily="34" charset="0"/>
              </a:rPr>
              <a:t> database</a:t>
            </a:r>
            <a:endParaRPr sz="2000" dirty="0">
              <a:solidFill>
                <a:srgbClr val="0A85E6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7115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Topic</a:t>
            </a:r>
          </a:p>
        </p:txBody>
      </p:sp>
      <p:sp>
        <p:nvSpPr>
          <p:cNvPr id="6" name="New shape">
            <a:extLst>
              <a:ext uri="{FF2B5EF4-FFF2-40B4-BE49-F238E27FC236}">
                <a16:creationId xmlns:a16="http://schemas.microsoft.com/office/drawing/2014/main" id="{AB59E6F7-3731-4114-AAD0-41E5219A3455}"/>
              </a:ext>
            </a:extLst>
          </p:cNvPr>
          <p:cNvSpPr/>
          <p:nvPr/>
        </p:nvSpPr>
        <p:spPr>
          <a:xfrm>
            <a:off x="9711160" y="3728752"/>
            <a:ext cx="1209554" cy="29107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New shape">
            <a:extLst>
              <a:ext uri="{FF2B5EF4-FFF2-40B4-BE49-F238E27FC236}">
                <a16:creationId xmlns:a16="http://schemas.microsoft.com/office/drawing/2014/main" id="{CFB9DBE3-742A-4C19-9127-D6DBED9F85B8}"/>
              </a:ext>
            </a:extLst>
          </p:cNvPr>
          <p:cNvSpPr/>
          <p:nvPr/>
        </p:nvSpPr>
        <p:spPr>
          <a:xfrm>
            <a:off x="7202589" y="4751409"/>
            <a:ext cx="4117451" cy="4562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b">
            <a:normAutofit/>
          </a:bodyPr>
          <a:lstStyle/>
          <a:p>
            <a:pPr algn="l">
              <a:lnSpc>
                <a:spcPct val="100000"/>
              </a:lnSpc>
              <a:spcAft>
                <a:spcPct val="20000"/>
              </a:spcAft>
            </a:pPr>
            <a:r>
              <a:rPr sz="800" b="1" dirty="0">
                <a:solidFill>
                  <a:srgbClr val="555555"/>
                </a:solidFill>
                <a:latin typeface="Open Sans"/>
              </a:rPr>
              <a:t>Note(s):</a:t>
            </a:r>
            <a:r>
              <a:rPr sz="800" dirty="0">
                <a:solidFill>
                  <a:srgbClr val="555555"/>
                </a:solidFill>
                <a:latin typeface="Open Sans"/>
              </a:rPr>
              <a:t> Canada; November 8 to 12, 2019; 18 years and older; 1,510 respondents</a:t>
            </a:r>
          </a:p>
          <a:p>
            <a:pPr algn="l"/>
            <a:r>
              <a:rPr sz="800" b="1" dirty="0">
                <a:solidFill>
                  <a:srgbClr val="555555"/>
                </a:solidFill>
                <a:latin typeface="Open Sans"/>
              </a:rPr>
              <a:t>Source(s): </a:t>
            </a:r>
            <a:r>
              <a:rPr sz="800" dirty="0">
                <a:solidFill>
                  <a:srgbClr val="555555"/>
                </a:solidFill>
                <a:latin typeface="Open Sans"/>
              </a:rPr>
              <a:t>Angus Reid Institute; </a:t>
            </a:r>
            <a:r>
              <a:rPr sz="800" dirty="0">
                <a:solidFill>
                  <a:srgbClr val="555555"/>
                </a:solidFill>
                <a:latin typeface="Open San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ID 1090577</a:t>
            </a:r>
          </a:p>
        </p:txBody>
      </p:sp>
      <p:graphicFrame>
        <p:nvGraphicFramePr>
          <p:cNvPr id="9" name="ChartObject">
            <a:extLst>
              <a:ext uri="{FF2B5EF4-FFF2-40B4-BE49-F238E27FC236}">
                <a16:creationId xmlns:a16="http://schemas.microsoft.com/office/drawing/2014/main" id="{FAD52287-62FF-481D-A74D-C2E214D52A2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890432"/>
              </p:ext>
            </p:extLst>
          </p:nvPr>
        </p:nvGraphicFramePr>
        <p:xfrm>
          <a:off x="301901" y="1729154"/>
          <a:ext cx="10378439" cy="37622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New shape">
            <a:extLst>
              <a:ext uri="{FF2B5EF4-FFF2-40B4-BE49-F238E27FC236}">
                <a16:creationId xmlns:a16="http://schemas.microsoft.com/office/drawing/2014/main" id="{9DFAB8B8-8261-477A-ADBB-6D81E74669DE}"/>
              </a:ext>
            </a:extLst>
          </p:cNvPr>
          <p:cNvSpPr/>
          <p:nvPr/>
        </p:nvSpPr>
        <p:spPr>
          <a:xfrm>
            <a:off x="6816603" y="1485437"/>
            <a:ext cx="2133600" cy="203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170" tIns="46990" rIns="90170" bIns="46990" rtlCol="0" anchor="t"/>
          <a:lstStyle/>
          <a:p>
            <a:pPr algn="ctr">
              <a:spcAft>
                <a:spcPct val="20000"/>
              </a:spcAft>
            </a:pPr>
            <a:r>
              <a:rPr sz="1000" dirty="0">
                <a:solidFill>
                  <a:srgbClr val="0F283E"/>
                </a:solidFill>
                <a:latin typeface="Open Sans Light"/>
              </a:rPr>
              <a:t>Share of respondents </a:t>
            </a:r>
          </a:p>
        </p:txBody>
      </p:sp>
      <p:sp>
        <p:nvSpPr>
          <p:cNvPr id="15" name="New shape">
            <a:extLst>
              <a:ext uri="{FF2B5EF4-FFF2-40B4-BE49-F238E27FC236}">
                <a16:creationId xmlns:a16="http://schemas.microsoft.com/office/drawing/2014/main" id="{8D0BA934-843B-4B64-8A11-AC056DD2487A}"/>
              </a:ext>
            </a:extLst>
          </p:cNvPr>
          <p:cNvSpPr/>
          <p:nvPr/>
        </p:nvSpPr>
        <p:spPr>
          <a:xfrm>
            <a:off x="852488" y="858352"/>
            <a:ext cx="11339512" cy="586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0000" tIns="46800" rIns="90000" bIns="46800" rtlCol="0" anchor="b">
            <a:normAutofit/>
          </a:bodyPr>
          <a:lstStyle/>
          <a:p>
            <a:pPr algn="ctr">
              <a:lnSpc>
                <a:spcPct val="100000"/>
              </a:lnSpc>
              <a:spcAft>
                <a:spcPct val="20000"/>
              </a:spcAft>
            </a:pPr>
            <a:r>
              <a:rPr sz="2800" dirty="0">
                <a:solidFill>
                  <a:srgbClr val="0A85E6"/>
                </a:solidFill>
                <a:latin typeface="Open Sans Light"/>
              </a:rPr>
              <a:t>Leading benefits of working in the gig economy in Canada in 2019</a:t>
            </a:r>
          </a:p>
        </p:txBody>
      </p:sp>
    </p:spTree>
    <p:extLst>
      <p:ext uri="{BB962C8B-B14F-4D97-AF65-F5344CB8AC3E}">
        <p14:creationId xmlns:p14="http://schemas.microsoft.com/office/powerpoint/2010/main" val="654688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Brainstorm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10878180" y="178831"/>
            <a:ext cx="1147532" cy="1124670"/>
            <a:chOff x="1109203" y="3147355"/>
            <a:chExt cx="1451098" cy="1398228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98492" y="3326470"/>
              <a:ext cx="1061809" cy="1219113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1109203" y="3147355"/>
              <a:ext cx="522515" cy="7055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</a:rPr>
                <a:t>1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396620" y="920084"/>
            <a:ext cx="3967315" cy="2580968"/>
            <a:chOff x="2396620" y="920084"/>
            <a:chExt cx="3967315" cy="2580968"/>
          </a:xfrm>
        </p:grpSpPr>
        <p:sp>
          <p:nvSpPr>
            <p:cNvPr id="2" name="Oval 1"/>
            <p:cNvSpPr/>
            <p:nvPr/>
          </p:nvSpPr>
          <p:spPr>
            <a:xfrm>
              <a:off x="2396620" y="920084"/>
              <a:ext cx="3967315" cy="258096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991303" y="1770418"/>
              <a:ext cx="77794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gig</a:t>
              </a:r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5786290" y="899553"/>
            <a:ext cx="3967315" cy="2580968"/>
            <a:chOff x="5786290" y="846344"/>
            <a:chExt cx="3967315" cy="2580968"/>
          </a:xfrm>
        </p:grpSpPr>
        <p:sp>
          <p:nvSpPr>
            <p:cNvPr id="14" name="Oval 13"/>
            <p:cNvSpPr/>
            <p:nvPr/>
          </p:nvSpPr>
          <p:spPr>
            <a:xfrm>
              <a:off x="5786290" y="846344"/>
              <a:ext cx="3967315" cy="258096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75214" y="1777525"/>
              <a:ext cx="178946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workers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104102" y="2417040"/>
            <a:ext cx="3967315" cy="2580968"/>
            <a:chOff x="4247542" y="2417040"/>
            <a:chExt cx="3967315" cy="2580968"/>
          </a:xfrm>
        </p:grpSpPr>
        <p:sp>
          <p:nvSpPr>
            <p:cNvPr id="15" name="Oval 14"/>
            <p:cNvSpPr/>
            <p:nvPr/>
          </p:nvSpPr>
          <p:spPr>
            <a:xfrm>
              <a:off x="4247542" y="2417040"/>
              <a:ext cx="3967315" cy="2580968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116998" y="3480401"/>
              <a:ext cx="262596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/>
                <a:t>motivation</a:t>
              </a:r>
            </a:p>
          </p:txBody>
        </p:sp>
      </p:grpSp>
      <p:sp>
        <p:nvSpPr>
          <p:cNvPr id="18" name="Isosceles Triangle 17"/>
          <p:cNvSpPr/>
          <p:nvPr/>
        </p:nvSpPr>
        <p:spPr>
          <a:xfrm rot="10800000">
            <a:off x="5786290" y="2417037"/>
            <a:ext cx="577643" cy="458455"/>
          </a:xfrm>
          <a:prstGeom prst="triangle">
            <a:avLst/>
          </a:prstGeom>
          <a:pattFill prst="pct75">
            <a:fgClr>
              <a:srgbClr val="FF0000"/>
            </a:fgClr>
            <a:bgClr>
              <a:prstClr val="white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16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Choose tool</a:t>
            </a:r>
          </a:p>
        </p:txBody>
      </p:sp>
      <p:pic>
        <p:nvPicPr>
          <p:cNvPr id="3" name="Picture 2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2565" y="428646"/>
            <a:ext cx="5652655" cy="4952046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20053" y="1886919"/>
            <a:ext cx="40450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SFU Library site</a:t>
            </a:r>
          </a:p>
          <a:p>
            <a:r>
              <a:rPr lang="en-US" sz="3600" dirty="0"/>
              <a:t>&gt; </a:t>
            </a:r>
            <a:r>
              <a:rPr lang="en-US" sz="3600" dirty="0">
                <a:hlinkClick r:id="rId5"/>
              </a:rPr>
              <a:t>search for </a:t>
            </a:r>
            <a:r>
              <a:rPr lang="en-US" sz="3600" i="1" dirty="0">
                <a:hlinkClick r:id="rId5"/>
              </a:rPr>
              <a:t>BUS 272</a:t>
            </a:r>
            <a:r>
              <a:rPr lang="en-US" sz="3600" i="1" dirty="0"/>
              <a:t> </a:t>
            </a:r>
          </a:p>
          <a:p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11045279" y="167101"/>
            <a:ext cx="995926" cy="961134"/>
            <a:chOff x="3260353" y="3064539"/>
            <a:chExt cx="1469113" cy="138941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28688" y="3447987"/>
              <a:ext cx="1000778" cy="1005963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3260353" y="3064539"/>
              <a:ext cx="320441" cy="7563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3419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0" y="262390"/>
            <a:ext cx="106803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 Keyword search</a:t>
            </a:r>
          </a:p>
        </p:txBody>
      </p:sp>
      <p:pic>
        <p:nvPicPr>
          <p:cNvPr id="2" name="Picture 1">
            <a:hlinkClick r:id="rId3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338" y="1928407"/>
            <a:ext cx="10425074" cy="2653891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9842162" y="1"/>
            <a:ext cx="2076012" cy="958928"/>
            <a:chOff x="5860879" y="3203760"/>
            <a:chExt cx="2869135" cy="1204454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61321" y="3568928"/>
              <a:ext cx="2268693" cy="83928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9" name="TextBox 8"/>
            <p:cNvSpPr txBox="1"/>
            <p:nvPr/>
          </p:nvSpPr>
          <p:spPr>
            <a:xfrm>
              <a:off x="5860879" y="3203760"/>
              <a:ext cx="522515" cy="6571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FF0000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48681518"/>
      </p:ext>
    </p:extLst>
  </p:cSld>
  <p:clrMapOvr>
    <a:masterClrMapping/>
  </p:clrMapOvr>
</p:sld>
</file>

<file path=ppt/theme/theme1.xml><?xml version="1.0" encoding="utf-8"?>
<a:theme xmlns:a="http://schemas.openxmlformats.org/drawingml/2006/main" name="Lib 3 Logo at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Lib 3 Logo at bott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15612</TotalTime>
  <Words>382</Words>
  <Application>Microsoft Office PowerPoint</Application>
  <PresentationFormat>Widescreen</PresentationFormat>
  <Paragraphs>87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Mangal</vt:lpstr>
      <vt:lpstr>Open Sans</vt:lpstr>
      <vt:lpstr>Open Sans Light</vt:lpstr>
      <vt:lpstr>Lib 3 Logo at bottom</vt:lpstr>
      <vt:lpstr>1_Lib 3 Logo at bottom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Simon Fraser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Bodnar</dc:creator>
  <cp:lastModifiedBy>Mark Bodnar</cp:lastModifiedBy>
  <cp:revision>184</cp:revision>
  <cp:lastPrinted>2018-06-11T17:56:25Z</cp:lastPrinted>
  <dcterms:created xsi:type="dcterms:W3CDTF">2017-05-10T16:56:02Z</dcterms:created>
  <dcterms:modified xsi:type="dcterms:W3CDTF">2023-01-24T16:28:58Z</dcterms:modified>
</cp:coreProperties>
</file>