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Proxima Nov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292B9C8-BBF4-4710-8DD8-2C38A02DF3E8}">
  <a:tblStyle styleId="{E292B9C8-BBF4-4710-8DD8-2C38A02DF3E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roximaNova-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ProximaNova-italic.fntdata"/><Relationship Id="rId14" Type="http://schemas.openxmlformats.org/officeDocument/2006/relationships/slide" Target="slides/slide8.xml"/><Relationship Id="rId36" Type="http://schemas.openxmlformats.org/officeDocument/2006/relationships/font" Target="fonts/ProximaNova-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ProximaNov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1fd2fe8ed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fd2fe8ed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1fd2fe8ed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fd2fe8ed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1fd2fe8ed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fd2fe8ed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250c27fd6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0c27fd6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1fd2fe8ed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fd2fe8ed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250f18c8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50f18c8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250c27fd6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50c27fd6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250c27fd6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50c27fd6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250c27fd6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0c27fd6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1fd2fe8ed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fd2fe8ed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2634e30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2634e30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250f18c8b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0f18c8b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25f7d36b6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f7d36b6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25fc4865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fc4865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25f669025c_1_23:notes"/>
          <p:cNvSpPr/>
          <p:nvPr>
            <p:ph idx="2" type="sldImg"/>
          </p:nvPr>
        </p:nvSpPr>
        <p:spPr>
          <a:xfrm>
            <a:off x="341714" y="685488"/>
            <a:ext cx="61745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5f669025c_1_23:notes"/>
          <p:cNvSpPr txBox="1"/>
          <p:nvPr>
            <p:ph idx="1" type="body"/>
          </p:nvPr>
        </p:nvSpPr>
        <p:spPr>
          <a:xfrm>
            <a:off x="685802" y="4343400"/>
            <a:ext cx="5486409" cy="4114800"/>
          </a:xfrm>
          <a:prstGeom prst="rect">
            <a:avLst/>
          </a:prstGeom>
          <a:noFill/>
          <a:ln>
            <a:noFill/>
          </a:ln>
        </p:spPr>
        <p:txBody>
          <a:bodyPr anchorCtr="0" anchor="t" bIns="91700" lIns="91700" spcFirstLastPara="1" rIns="91700" wrap="square" tIns="91700">
            <a:noAutofit/>
          </a:bodyPr>
          <a:lstStyle/>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Explain boolean –allows you to create more thorough, less ambiguous search</a:t>
            </a:r>
            <a:endParaRPr sz="1400"/>
          </a:p>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Speak the database’s language</a:t>
            </a:r>
            <a:endParaRPr sz="1400"/>
          </a:p>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Demo</a:t>
            </a:r>
            <a:endParaRPr b="0" i="0" sz="10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25f669025c_1_29:notes"/>
          <p:cNvSpPr/>
          <p:nvPr>
            <p:ph idx="2" type="sldImg"/>
          </p:nvPr>
        </p:nvSpPr>
        <p:spPr>
          <a:xfrm>
            <a:off x="341714" y="685488"/>
            <a:ext cx="61745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5f669025c_1_29:notes"/>
          <p:cNvSpPr txBox="1"/>
          <p:nvPr>
            <p:ph idx="1" type="body"/>
          </p:nvPr>
        </p:nvSpPr>
        <p:spPr>
          <a:xfrm>
            <a:off x="685802" y="4343400"/>
            <a:ext cx="5486409" cy="4114800"/>
          </a:xfrm>
          <a:prstGeom prst="rect">
            <a:avLst/>
          </a:prstGeom>
          <a:noFill/>
          <a:ln>
            <a:noFill/>
          </a:ln>
        </p:spPr>
        <p:txBody>
          <a:bodyPr anchorCtr="0" anchor="t" bIns="91700" lIns="91700" spcFirstLastPara="1" rIns="91700" wrap="square" tIns="91700">
            <a:noAutofit/>
          </a:bodyPr>
          <a:lstStyle/>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Besides for Boolean operators, there are other techniques you can use to take control of your search results and speak the database’s language. Let’s take a moment to brainstorm some additional techniques you can use to quickly adjust your search.</a:t>
            </a:r>
            <a:endParaRPr sz="1400"/>
          </a:p>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Introduce activity</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Ask for students to call out any strategies they know</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If they aren’t very chatty, have the students talk to the person next to them</a:t>
            </a:r>
            <a:endParaRPr sz="1400"/>
          </a:p>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(10 min) Database search techniques activity</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fill in slide as students suggest strategies</a:t>
            </a:r>
            <a:endParaRPr sz="1400"/>
          </a:p>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Narrow/decrease</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Adding in a new concept with AND, e.g. classroom environment AND student learning AND early childhood AND (music OR art)</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Using quotation marks, e.g. “classroom environment” instead of classroom environment</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Using limiters to refine your search, e.g. limit to “Academic Journals” or “Scholarly (Peer Reviewed) Journals” or “Publication Years”</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Sorting the results by “Date Newest”</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Using NOT to filter out irrelevant concepts, e.g. early childhood NOT primary education</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Using narrower keywords, e.g. seating arrangements instead of classroom environment</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Field searching, e.g. searching only within the “Title” field</a:t>
            </a:r>
            <a:endParaRPr sz="1400"/>
          </a:p>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000" u="none" cap="none" strike="noStrike">
                <a:solidFill>
                  <a:schemeClr val="dk1"/>
                </a:solidFill>
                <a:latin typeface="Arial"/>
                <a:ea typeface="Arial"/>
                <a:cs typeface="Arial"/>
                <a:sym typeface="Arial"/>
              </a:rPr>
              <a:t>Expand/increase</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Adding more related terms with OR, e.g. (classroom environment OR classroom design) AND (student learning OR educational benefits) AND (early childhood OR preschool)</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Using an asterisk, e.g. educat* for educate, education, educator, educating, etc.</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Using broader keywords, e.g. school environment instead of classroom environment</a:t>
            </a:r>
            <a:endParaRPr sz="1400"/>
          </a:p>
          <a:p>
            <a:pPr indent="-292100" lvl="0" marL="457200" marR="0" rtl="0" algn="l">
              <a:spcBef>
                <a:spcPts val="0"/>
              </a:spcBef>
              <a:spcAft>
                <a:spcPts val="0"/>
              </a:spcAft>
              <a:buClr>
                <a:schemeClr val="dk1"/>
              </a:buClr>
              <a:buSzPts val="1000"/>
              <a:buFont typeface="Arial"/>
              <a:buChar char="-"/>
            </a:pPr>
            <a:r>
              <a:rPr b="0" i="0" lang="en-GB" sz="1000" u="none" cap="none" strike="noStrike">
                <a:solidFill>
                  <a:schemeClr val="dk1"/>
                </a:solidFill>
                <a:latin typeface="Arial"/>
                <a:ea typeface="Arial"/>
                <a:cs typeface="Arial"/>
                <a:sym typeface="Arial"/>
              </a:rPr>
              <a:t>Looking at bibliography or “Cited References”</a:t>
            </a:r>
            <a:endParaRPr sz="1400"/>
          </a:p>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GB" sz="1000" u="none" cap="none" strike="noStrike">
                <a:solidFill>
                  <a:schemeClr val="dk1"/>
                </a:solidFill>
                <a:latin typeface="Arial"/>
                <a:ea typeface="Arial"/>
                <a:cs typeface="Arial"/>
                <a:sym typeface="Arial"/>
              </a:rPr>
              <a:t>Timing (minutes in): 55</a:t>
            </a:r>
            <a:r>
              <a:rPr b="0" i="0" lang="en-GB" sz="1000" u="none" cap="none" strike="noStrike">
                <a:solidFill>
                  <a:schemeClr val="dk1"/>
                </a:solidFill>
                <a:latin typeface="Arial"/>
                <a:ea typeface="Arial"/>
                <a:cs typeface="Arial"/>
                <a:sym typeface="Arial"/>
              </a:rPr>
              <a:t> </a:t>
            </a:r>
            <a:endParaRPr sz="1400"/>
          </a:p>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25f669025c_1_40:notes"/>
          <p:cNvSpPr txBox="1"/>
          <p:nvPr>
            <p:ph idx="1" type="body"/>
          </p:nvPr>
        </p:nvSpPr>
        <p:spPr>
          <a:xfrm>
            <a:off x="685802" y="4343400"/>
            <a:ext cx="5486409" cy="41148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None/>
            </a:pPr>
            <a:r>
              <a:t/>
            </a:r>
            <a:endParaRPr/>
          </a:p>
        </p:txBody>
      </p:sp>
      <p:sp>
        <p:nvSpPr>
          <p:cNvPr id="230" name="Google Shape;230;g25f669025c_1_40:notes"/>
          <p:cNvSpPr/>
          <p:nvPr>
            <p:ph idx="2" type="sldImg"/>
          </p:nvPr>
        </p:nvSpPr>
        <p:spPr>
          <a:xfrm>
            <a:off x="341714" y="685488"/>
            <a:ext cx="617458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25f669025c_1_45:notes"/>
          <p:cNvSpPr/>
          <p:nvPr>
            <p:ph idx="2" type="sldImg"/>
          </p:nvPr>
        </p:nvSpPr>
        <p:spPr>
          <a:xfrm>
            <a:off x="341714" y="685488"/>
            <a:ext cx="61745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5f669025c_1_45:notes"/>
          <p:cNvSpPr txBox="1"/>
          <p:nvPr>
            <p:ph idx="1" type="body"/>
          </p:nvPr>
        </p:nvSpPr>
        <p:spPr>
          <a:xfrm>
            <a:off x="685802" y="4343400"/>
            <a:ext cx="5486409" cy="4114800"/>
          </a:xfrm>
          <a:prstGeom prst="rect">
            <a:avLst/>
          </a:prstGeom>
          <a:noFill/>
          <a:ln>
            <a:noFill/>
          </a:ln>
        </p:spPr>
        <p:txBody>
          <a:bodyPr anchorCtr="0" anchor="t" bIns="91700" lIns="91700" spcFirstLastPara="1" rIns="91700" wrap="square" tIns="91700">
            <a:noAutofit/>
          </a:bodyPr>
          <a:lstStyle/>
          <a:p>
            <a:pPr indent="0" lvl="0" marL="0" marR="0" rtl="0" algn="l">
              <a:spcBef>
                <a:spcPts val="0"/>
              </a:spcBef>
              <a:spcAft>
                <a:spcPts val="0"/>
              </a:spcAft>
              <a:buNone/>
            </a:pPr>
            <a:r>
              <a:t/>
            </a:r>
            <a:endParaRPr b="1"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25f7d36b6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5f7d36b6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2634e309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2634e30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25f7d36b6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f7d36b6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25f7d36b6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f7d36b6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25f7d36b6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f7d36b6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1fd2fe8ed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fd2fe8ed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1176817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1176817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25f7d36b6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f7d36b6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1fd2fe8ed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fd2fe8ed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0" y="0"/>
            <a:ext cx="6187200" cy="5143499"/>
          </a:xfrm>
          <a:prstGeom prst="rect">
            <a:avLst/>
          </a:prstGeom>
          <a:gradFill>
            <a:gsLst>
              <a:gs pos="0">
                <a:srgbClr val="BB131C"/>
              </a:gs>
              <a:gs pos="32000">
                <a:srgbClr val="BB131C"/>
              </a:gs>
              <a:gs pos="67000">
                <a:srgbClr val="A21018"/>
              </a:gs>
              <a:gs pos="100000">
                <a:srgbClr val="A2101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56" name="Google Shape;56;p14"/>
          <p:cNvSpPr txBox="1"/>
          <p:nvPr>
            <p:ph type="ctrTitle"/>
          </p:nvPr>
        </p:nvSpPr>
        <p:spPr>
          <a:xfrm>
            <a:off x="712275" y="1207200"/>
            <a:ext cx="5377800" cy="1159799"/>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Droid Sans"/>
              <a:buNone/>
              <a:defRPr b="1" i="0" sz="3000" u="none" cap="none" strike="noStrike">
                <a:solidFill>
                  <a:srgbClr val="FFFFFF"/>
                </a:solidFill>
                <a:latin typeface="Droid Sans"/>
                <a:ea typeface="Droid Sans"/>
                <a:cs typeface="Droid Sans"/>
                <a:sym typeface="Droid Sans"/>
              </a:defRPr>
            </a:lvl1pPr>
            <a:lvl2pPr indent="0" lvl="1" rtl="0" algn="ctr">
              <a:spcBef>
                <a:spcPts val="0"/>
              </a:spcBef>
              <a:spcAft>
                <a:spcPts val="0"/>
              </a:spcAft>
              <a:buClr>
                <a:schemeClr val="dk1"/>
              </a:buClr>
              <a:buSzPts val="1400"/>
              <a:buFont typeface="Arial"/>
              <a:buNone/>
              <a:defRPr b="1" sz="4800">
                <a:solidFill>
                  <a:schemeClr val="dk1"/>
                </a:solidFill>
              </a:defRPr>
            </a:lvl2pPr>
            <a:lvl3pPr indent="0" lvl="2" rtl="0" algn="ctr">
              <a:spcBef>
                <a:spcPts val="0"/>
              </a:spcBef>
              <a:spcAft>
                <a:spcPts val="0"/>
              </a:spcAft>
              <a:buClr>
                <a:schemeClr val="dk1"/>
              </a:buClr>
              <a:buSzPts val="1400"/>
              <a:buFont typeface="Arial"/>
              <a:buNone/>
              <a:defRPr b="1" sz="4800">
                <a:solidFill>
                  <a:schemeClr val="dk1"/>
                </a:solidFill>
              </a:defRPr>
            </a:lvl3pPr>
            <a:lvl4pPr indent="0" lvl="3" rtl="0" algn="ctr">
              <a:spcBef>
                <a:spcPts val="0"/>
              </a:spcBef>
              <a:spcAft>
                <a:spcPts val="0"/>
              </a:spcAft>
              <a:buClr>
                <a:schemeClr val="dk1"/>
              </a:buClr>
              <a:buSzPts val="1400"/>
              <a:buFont typeface="Arial"/>
              <a:buNone/>
              <a:defRPr b="1" sz="4800">
                <a:solidFill>
                  <a:schemeClr val="dk1"/>
                </a:solidFill>
              </a:defRPr>
            </a:lvl4pPr>
            <a:lvl5pPr indent="0" lvl="4" rtl="0" algn="ctr">
              <a:spcBef>
                <a:spcPts val="0"/>
              </a:spcBef>
              <a:spcAft>
                <a:spcPts val="0"/>
              </a:spcAft>
              <a:buClr>
                <a:schemeClr val="dk1"/>
              </a:buClr>
              <a:buSzPts val="1400"/>
              <a:buFont typeface="Arial"/>
              <a:buNone/>
              <a:defRPr b="1" sz="4800">
                <a:solidFill>
                  <a:schemeClr val="dk1"/>
                </a:solidFill>
              </a:defRPr>
            </a:lvl5pPr>
            <a:lvl6pPr indent="0" lvl="5" rtl="0" algn="ctr">
              <a:spcBef>
                <a:spcPts val="0"/>
              </a:spcBef>
              <a:spcAft>
                <a:spcPts val="0"/>
              </a:spcAft>
              <a:buClr>
                <a:schemeClr val="dk1"/>
              </a:buClr>
              <a:buSzPts val="1400"/>
              <a:buFont typeface="Arial"/>
              <a:buNone/>
              <a:defRPr b="1" sz="4800">
                <a:solidFill>
                  <a:schemeClr val="dk1"/>
                </a:solidFill>
              </a:defRPr>
            </a:lvl6pPr>
            <a:lvl7pPr indent="0" lvl="6" rtl="0" algn="ctr">
              <a:spcBef>
                <a:spcPts val="0"/>
              </a:spcBef>
              <a:spcAft>
                <a:spcPts val="0"/>
              </a:spcAft>
              <a:buClr>
                <a:schemeClr val="dk1"/>
              </a:buClr>
              <a:buSzPts val="1400"/>
              <a:buFont typeface="Arial"/>
              <a:buNone/>
              <a:defRPr b="1" sz="4800">
                <a:solidFill>
                  <a:schemeClr val="dk1"/>
                </a:solidFill>
              </a:defRPr>
            </a:lvl7pPr>
            <a:lvl8pPr indent="0" lvl="7" rtl="0" algn="ctr">
              <a:spcBef>
                <a:spcPts val="0"/>
              </a:spcBef>
              <a:spcAft>
                <a:spcPts val="0"/>
              </a:spcAft>
              <a:buClr>
                <a:schemeClr val="dk1"/>
              </a:buClr>
              <a:buSzPts val="1400"/>
              <a:buFont typeface="Arial"/>
              <a:buNone/>
              <a:defRPr b="1" sz="4800">
                <a:solidFill>
                  <a:schemeClr val="dk1"/>
                </a:solidFill>
              </a:defRPr>
            </a:lvl8pPr>
            <a:lvl9pPr indent="0" lvl="8" rtl="0" algn="ctr">
              <a:spcBef>
                <a:spcPts val="0"/>
              </a:spcBef>
              <a:spcAft>
                <a:spcPts val="0"/>
              </a:spcAft>
              <a:buClr>
                <a:schemeClr val="dk1"/>
              </a:buClr>
              <a:buSzPts val="1400"/>
              <a:buFont typeface="Arial"/>
              <a:buNone/>
              <a:defRPr b="1" sz="4800">
                <a:solidFill>
                  <a:schemeClr val="dk1"/>
                </a:solidFill>
              </a:defRPr>
            </a:lvl9pPr>
          </a:lstStyle>
          <a:p/>
        </p:txBody>
      </p:sp>
      <p:sp>
        <p:nvSpPr>
          <p:cNvPr id="57" name="Google Shape;57;p14"/>
          <p:cNvSpPr txBox="1"/>
          <p:nvPr>
            <p:ph idx="1" type="subTitle"/>
          </p:nvPr>
        </p:nvSpPr>
        <p:spPr>
          <a:xfrm>
            <a:off x="6266625" y="1245750"/>
            <a:ext cx="2447400" cy="784799"/>
          </a:xfrm>
          <a:prstGeom prst="rect">
            <a:avLst/>
          </a:prstGeom>
          <a:noFill/>
          <a:ln>
            <a:noFill/>
          </a:ln>
        </p:spPr>
        <p:txBody>
          <a:bodyPr anchorCtr="0" anchor="t" bIns="91425" lIns="91425" spcFirstLastPara="1" rIns="91425" wrap="square" tIns="91425">
            <a:noAutofit/>
          </a:bodyPr>
          <a:lstStyle>
            <a:lvl1pPr indent="0" lvl="0" marL="0" marR="0" rtl="0" algn="l">
              <a:lnSpc>
                <a:spcPct val="115000"/>
              </a:lnSpc>
              <a:spcBef>
                <a:spcPts val="0"/>
              </a:spcBef>
              <a:spcAft>
                <a:spcPts val="0"/>
              </a:spcAft>
              <a:buClr>
                <a:srgbClr val="54585A"/>
              </a:buClr>
              <a:buSzPts val="2000"/>
              <a:buFont typeface="Droid Sans"/>
              <a:buNone/>
              <a:defRPr b="0" i="0" sz="1600" u="none" cap="none" strike="noStrike">
                <a:solidFill>
                  <a:srgbClr val="54585A"/>
                </a:solidFill>
                <a:latin typeface="Droid Sans"/>
                <a:ea typeface="Droid Sans"/>
                <a:cs typeface="Droid Sans"/>
                <a:sym typeface="Droid Sans"/>
              </a:defRPr>
            </a:lvl1pPr>
            <a:lvl2pPr indent="0" lvl="1" marL="0" marR="0" rtl="0" algn="ctr">
              <a:lnSpc>
                <a:spcPct val="115000"/>
              </a:lnSpc>
              <a:spcBef>
                <a:spcPts val="0"/>
              </a:spcBef>
              <a:spcAft>
                <a:spcPts val="0"/>
              </a:spcAft>
              <a:buClr>
                <a:schemeClr val="dk2"/>
              </a:buClr>
              <a:buSzPts val="1800"/>
              <a:buFont typeface="Droid Sans"/>
              <a:buNone/>
              <a:defRPr b="0" i="0" sz="3000" u="none" cap="none" strike="noStrike">
                <a:solidFill>
                  <a:schemeClr val="dk2"/>
                </a:solidFill>
                <a:latin typeface="Droid Sans"/>
                <a:ea typeface="Droid Sans"/>
                <a:cs typeface="Droid Sans"/>
                <a:sym typeface="Droid Sans"/>
              </a:defRPr>
            </a:lvl2pPr>
            <a:lvl3pPr indent="0" lvl="2" marL="0" marR="0" rtl="0" algn="ctr">
              <a:lnSpc>
                <a:spcPct val="115000"/>
              </a:lnSpc>
              <a:spcBef>
                <a:spcPts val="0"/>
              </a:spcBef>
              <a:spcAft>
                <a:spcPts val="0"/>
              </a:spcAft>
              <a:buClr>
                <a:schemeClr val="dk2"/>
              </a:buClr>
              <a:buSzPts val="1400"/>
              <a:buFont typeface="Droid Sans"/>
              <a:buNone/>
              <a:defRPr b="0" i="0" sz="3000" u="none" cap="none" strike="noStrike">
                <a:solidFill>
                  <a:schemeClr val="dk2"/>
                </a:solidFill>
                <a:latin typeface="Droid Sans"/>
                <a:ea typeface="Droid Sans"/>
                <a:cs typeface="Droid Sans"/>
                <a:sym typeface="Droid Sans"/>
              </a:defRPr>
            </a:lvl3pPr>
            <a:lvl4pPr indent="0" lvl="3" marL="0" marR="0" rtl="0" algn="ctr">
              <a:lnSpc>
                <a:spcPct val="115000"/>
              </a:lnSpc>
              <a:spcBef>
                <a:spcPts val="0"/>
              </a:spcBef>
              <a:spcAft>
                <a:spcPts val="0"/>
              </a:spcAft>
              <a:buClr>
                <a:schemeClr val="dk2"/>
              </a:buClr>
              <a:buSzPts val="1400"/>
              <a:buFont typeface="Droid Sans"/>
              <a:buNone/>
              <a:defRPr b="0" i="0" sz="3000" u="none" cap="none" strike="noStrike">
                <a:solidFill>
                  <a:schemeClr val="dk2"/>
                </a:solidFill>
                <a:latin typeface="Droid Sans"/>
                <a:ea typeface="Droid Sans"/>
                <a:cs typeface="Droid Sans"/>
                <a:sym typeface="Droid Sans"/>
              </a:defRPr>
            </a:lvl4pPr>
            <a:lvl5pPr indent="0" lvl="4" marL="0" marR="0" rtl="0" algn="ctr">
              <a:lnSpc>
                <a:spcPct val="115000"/>
              </a:lnSpc>
              <a:spcBef>
                <a:spcPts val="0"/>
              </a:spcBef>
              <a:spcAft>
                <a:spcPts val="0"/>
              </a:spcAft>
              <a:buClr>
                <a:schemeClr val="dk2"/>
              </a:buClr>
              <a:buSzPts val="1400"/>
              <a:buFont typeface="Droid Sans"/>
              <a:buNone/>
              <a:defRPr b="0" i="0" sz="3000" u="none" cap="none" strike="noStrike">
                <a:solidFill>
                  <a:schemeClr val="dk2"/>
                </a:solidFill>
                <a:latin typeface="Droid Sans"/>
                <a:ea typeface="Droid Sans"/>
                <a:cs typeface="Droid Sans"/>
                <a:sym typeface="Droid Sans"/>
              </a:defRPr>
            </a:lvl5pPr>
            <a:lvl6pPr indent="0" lvl="5" marL="0" marR="0" rtl="0" algn="ctr">
              <a:lnSpc>
                <a:spcPct val="115000"/>
              </a:lnSpc>
              <a:spcBef>
                <a:spcPts val="0"/>
              </a:spcBef>
              <a:spcAft>
                <a:spcPts val="0"/>
              </a:spcAft>
              <a:buClr>
                <a:schemeClr val="dk2"/>
              </a:buClr>
              <a:buSzPts val="1400"/>
              <a:buFont typeface="Droid Sans"/>
              <a:buNone/>
              <a:defRPr b="0" i="0" sz="3000" u="none" cap="none" strike="noStrike">
                <a:solidFill>
                  <a:schemeClr val="dk2"/>
                </a:solidFill>
                <a:latin typeface="Droid Sans"/>
                <a:ea typeface="Droid Sans"/>
                <a:cs typeface="Droid Sans"/>
                <a:sym typeface="Droid Sans"/>
              </a:defRPr>
            </a:lvl6pPr>
            <a:lvl7pPr indent="0" lvl="6" marL="0" marR="0" rtl="0" algn="ctr">
              <a:lnSpc>
                <a:spcPct val="115000"/>
              </a:lnSpc>
              <a:spcBef>
                <a:spcPts val="0"/>
              </a:spcBef>
              <a:spcAft>
                <a:spcPts val="0"/>
              </a:spcAft>
              <a:buClr>
                <a:schemeClr val="dk2"/>
              </a:buClr>
              <a:buSzPts val="1400"/>
              <a:buFont typeface="Droid Sans"/>
              <a:buNone/>
              <a:defRPr b="0" i="0" sz="3000" u="none" cap="none" strike="noStrike">
                <a:solidFill>
                  <a:schemeClr val="dk2"/>
                </a:solidFill>
                <a:latin typeface="Droid Sans"/>
                <a:ea typeface="Droid Sans"/>
                <a:cs typeface="Droid Sans"/>
                <a:sym typeface="Droid Sans"/>
              </a:defRPr>
            </a:lvl7pPr>
            <a:lvl8pPr indent="0" lvl="7" marL="0" marR="0" rtl="0" algn="ctr">
              <a:lnSpc>
                <a:spcPct val="115000"/>
              </a:lnSpc>
              <a:spcBef>
                <a:spcPts val="0"/>
              </a:spcBef>
              <a:spcAft>
                <a:spcPts val="0"/>
              </a:spcAft>
              <a:buClr>
                <a:schemeClr val="dk2"/>
              </a:buClr>
              <a:buSzPts val="1400"/>
              <a:buFont typeface="Droid Sans"/>
              <a:buNone/>
              <a:defRPr b="0" i="0" sz="3000" u="none" cap="none" strike="noStrike">
                <a:solidFill>
                  <a:schemeClr val="dk2"/>
                </a:solidFill>
                <a:latin typeface="Droid Sans"/>
                <a:ea typeface="Droid Sans"/>
                <a:cs typeface="Droid Sans"/>
                <a:sym typeface="Droid Sans"/>
              </a:defRPr>
            </a:lvl8pPr>
            <a:lvl9pPr indent="0" lvl="8" marL="0" marR="0" rtl="0" algn="ctr">
              <a:lnSpc>
                <a:spcPct val="115000"/>
              </a:lnSpc>
              <a:spcBef>
                <a:spcPts val="0"/>
              </a:spcBef>
              <a:spcAft>
                <a:spcPts val="0"/>
              </a:spcAft>
              <a:buClr>
                <a:schemeClr val="dk2"/>
              </a:buClr>
              <a:buSzPts val="1600"/>
              <a:buFont typeface="Droid Sans"/>
              <a:buNone/>
              <a:defRPr b="0" i="0" sz="3000" u="none" cap="none" strike="noStrike">
                <a:solidFill>
                  <a:schemeClr val="dk2"/>
                </a:solidFill>
                <a:latin typeface="Droid Sans"/>
                <a:ea typeface="Droid Sans"/>
                <a:cs typeface="Droid Sans"/>
                <a:sym typeface="Droid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04800" y="300100"/>
            <a:ext cx="8565600" cy="5249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Droid Sans"/>
              <a:buNone/>
              <a:defRPr b="1" i="0" sz="2400" u="none" cap="none" strike="noStrike">
                <a:solidFill>
                  <a:schemeClr val="dk1"/>
                </a:solidFill>
                <a:latin typeface="Droid Sans"/>
                <a:ea typeface="Droid Sans"/>
                <a:cs typeface="Droid Sans"/>
                <a:sym typeface="Droid Sans"/>
              </a:defRPr>
            </a:lvl1pPr>
            <a:lvl2pPr indent="0" lvl="1" rtl="0">
              <a:spcBef>
                <a:spcPts val="0"/>
              </a:spcBef>
              <a:spcAft>
                <a:spcPts val="0"/>
              </a:spcAft>
              <a:buClr>
                <a:schemeClr val="dk1"/>
              </a:buClr>
              <a:buSzPts val="1400"/>
              <a:buFont typeface="Arial"/>
              <a:buNone/>
              <a:defRPr b="1" sz="3600">
                <a:solidFill>
                  <a:schemeClr val="dk1"/>
                </a:solidFill>
              </a:defRPr>
            </a:lvl2pPr>
            <a:lvl3pPr indent="0" lvl="2" rtl="0">
              <a:spcBef>
                <a:spcPts val="0"/>
              </a:spcBef>
              <a:spcAft>
                <a:spcPts val="0"/>
              </a:spcAft>
              <a:buClr>
                <a:schemeClr val="dk1"/>
              </a:buClr>
              <a:buSzPts val="1400"/>
              <a:buFont typeface="Arial"/>
              <a:buNone/>
              <a:defRPr b="1" sz="3600">
                <a:solidFill>
                  <a:schemeClr val="dk1"/>
                </a:solidFill>
              </a:defRPr>
            </a:lvl3pPr>
            <a:lvl4pPr indent="0" lvl="3" rtl="0">
              <a:spcBef>
                <a:spcPts val="0"/>
              </a:spcBef>
              <a:spcAft>
                <a:spcPts val="0"/>
              </a:spcAft>
              <a:buClr>
                <a:schemeClr val="dk1"/>
              </a:buClr>
              <a:buSzPts val="1400"/>
              <a:buFont typeface="Arial"/>
              <a:buNone/>
              <a:defRPr b="1" sz="3600">
                <a:solidFill>
                  <a:schemeClr val="dk1"/>
                </a:solidFill>
              </a:defRPr>
            </a:lvl4pPr>
            <a:lvl5pPr indent="0" lvl="4" rtl="0">
              <a:spcBef>
                <a:spcPts val="0"/>
              </a:spcBef>
              <a:spcAft>
                <a:spcPts val="0"/>
              </a:spcAft>
              <a:buClr>
                <a:schemeClr val="dk1"/>
              </a:buClr>
              <a:buSzPts val="1400"/>
              <a:buFont typeface="Arial"/>
              <a:buNone/>
              <a:defRPr b="1" sz="3600">
                <a:solidFill>
                  <a:schemeClr val="dk1"/>
                </a:solidFill>
              </a:defRPr>
            </a:lvl5pPr>
            <a:lvl6pPr indent="0" lvl="5" rtl="0">
              <a:spcBef>
                <a:spcPts val="0"/>
              </a:spcBef>
              <a:spcAft>
                <a:spcPts val="0"/>
              </a:spcAft>
              <a:buClr>
                <a:schemeClr val="dk1"/>
              </a:buClr>
              <a:buSzPts val="1400"/>
              <a:buFont typeface="Arial"/>
              <a:buNone/>
              <a:defRPr b="1" sz="3600">
                <a:solidFill>
                  <a:schemeClr val="dk1"/>
                </a:solidFill>
              </a:defRPr>
            </a:lvl6pPr>
            <a:lvl7pPr indent="0" lvl="6" rtl="0">
              <a:spcBef>
                <a:spcPts val="0"/>
              </a:spcBef>
              <a:spcAft>
                <a:spcPts val="0"/>
              </a:spcAft>
              <a:buClr>
                <a:schemeClr val="dk1"/>
              </a:buClr>
              <a:buSzPts val="1400"/>
              <a:buFont typeface="Arial"/>
              <a:buNone/>
              <a:defRPr b="1" sz="3600">
                <a:solidFill>
                  <a:schemeClr val="dk1"/>
                </a:solidFill>
              </a:defRPr>
            </a:lvl7pPr>
            <a:lvl8pPr indent="0" lvl="7" rtl="0">
              <a:spcBef>
                <a:spcPts val="0"/>
              </a:spcBef>
              <a:spcAft>
                <a:spcPts val="0"/>
              </a:spcAft>
              <a:buClr>
                <a:schemeClr val="dk1"/>
              </a:buClr>
              <a:buSzPts val="1400"/>
              <a:buFont typeface="Arial"/>
              <a:buNone/>
              <a:defRPr b="1" sz="3600">
                <a:solidFill>
                  <a:schemeClr val="dk1"/>
                </a:solidFill>
              </a:defRPr>
            </a:lvl8pPr>
            <a:lvl9pPr indent="0" lvl="8" rtl="0">
              <a:spcBef>
                <a:spcPts val="0"/>
              </a:spcBef>
              <a:spcAft>
                <a:spcPts val="0"/>
              </a:spcAft>
              <a:buClr>
                <a:schemeClr val="dk1"/>
              </a:buClr>
              <a:buSzPts val="1400"/>
              <a:buFont typeface="Arial"/>
              <a:buNone/>
              <a:defRPr b="1" sz="3600">
                <a:solidFill>
                  <a:schemeClr val="dk1"/>
                </a:solidFill>
              </a:defRPr>
            </a:lvl9pPr>
          </a:lstStyle>
          <a:p/>
        </p:txBody>
      </p:sp>
      <p:sp>
        <p:nvSpPr>
          <p:cNvPr id="60" name="Google Shape;60;p15"/>
          <p:cNvSpPr txBox="1"/>
          <p:nvPr>
            <p:ph idx="1" type="body"/>
          </p:nvPr>
        </p:nvSpPr>
        <p:spPr>
          <a:xfrm>
            <a:off x="304800" y="788575"/>
            <a:ext cx="8565600" cy="3725699"/>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15000"/>
              </a:lnSpc>
              <a:spcBef>
                <a:spcPts val="0"/>
              </a:spcBef>
              <a:spcAft>
                <a:spcPts val="0"/>
              </a:spcAft>
              <a:buClr>
                <a:schemeClr val="dk1"/>
              </a:buClr>
              <a:buSzPts val="2000"/>
              <a:buFont typeface="Droid Sans"/>
              <a:buChar char="-"/>
              <a:defRPr b="0" i="0" sz="2000" u="none" cap="none" strike="noStrike">
                <a:solidFill>
                  <a:schemeClr val="dk1"/>
                </a:solidFill>
                <a:latin typeface="Droid Sans"/>
                <a:ea typeface="Droid Sans"/>
                <a:cs typeface="Droid Sans"/>
                <a:sym typeface="Droid Sans"/>
              </a:defRPr>
            </a:lvl1pPr>
            <a:lvl2pPr indent="-342900" lvl="1" marL="914400" marR="0" rtl="0" algn="l">
              <a:lnSpc>
                <a:spcPct val="115000"/>
              </a:lnSpc>
              <a:spcBef>
                <a:spcPts val="0"/>
              </a:spcBef>
              <a:spcAft>
                <a:spcPts val="0"/>
              </a:spcAft>
              <a:buClr>
                <a:schemeClr val="dk1"/>
              </a:buClr>
              <a:buSzPts val="1800"/>
              <a:buFont typeface="Droid Sans"/>
              <a:buChar char="-"/>
              <a:defRPr b="0" i="0" sz="1800" u="none" cap="none" strike="noStrike">
                <a:solidFill>
                  <a:schemeClr val="dk1"/>
                </a:solidFill>
                <a:latin typeface="Droid Sans"/>
                <a:ea typeface="Droid Sans"/>
                <a:cs typeface="Droid Sans"/>
                <a:sym typeface="Droid Sans"/>
              </a:defRPr>
            </a:lvl2pPr>
            <a:lvl3pPr indent="-228600" lvl="2" marL="1371600" marR="0" rtl="0" algn="l">
              <a:lnSpc>
                <a:spcPct val="115000"/>
              </a:lnSpc>
              <a:spcBef>
                <a:spcPts val="0"/>
              </a:spcBef>
              <a:spcAft>
                <a:spcPts val="0"/>
              </a:spcAft>
              <a:buClr>
                <a:schemeClr val="dk1"/>
              </a:buClr>
              <a:buSzPts val="1400"/>
              <a:buFont typeface="Droid Sans"/>
              <a:buNone/>
              <a:defRPr b="0" i="0" sz="1800" u="none" cap="none" strike="noStrike">
                <a:solidFill>
                  <a:schemeClr val="dk1"/>
                </a:solidFill>
                <a:latin typeface="Droid Sans"/>
                <a:ea typeface="Droid Sans"/>
                <a:cs typeface="Droid Sans"/>
                <a:sym typeface="Droid Sans"/>
              </a:defRPr>
            </a:lvl3pPr>
            <a:lvl4pPr indent="-228600" lvl="3" marL="18288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4pPr>
            <a:lvl5pPr indent="-228600" lvl="4" marL="22860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5pPr>
            <a:lvl6pPr indent="-228600" lvl="5" marL="27432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6pPr>
            <a:lvl7pPr indent="-228600" lvl="6" marL="32004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7pPr>
            <a:lvl8pPr indent="-228600" lvl="7" marL="36576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8pPr>
            <a:lvl9pPr indent="-330200" lvl="8" marL="4114800" marR="0" rtl="0" algn="l">
              <a:lnSpc>
                <a:spcPct val="115000"/>
              </a:lnSpc>
              <a:spcBef>
                <a:spcPts val="0"/>
              </a:spcBef>
              <a:spcAft>
                <a:spcPts val="0"/>
              </a:spcAft>
              <a:buClr>
                <a:schemeClr val="dk1"/>
              </a:buClr>
              <a:buSzPts val="1600"/>
              <a:buFont typeface="Droid Sans"/>
              <a:buChar char="-"/>
              <a:defRPr b="0" i="0" sz="1600" u="none" cap="none" strike="noStrike">
                <a:solidFill>
                  <a:schemeClr val="dk1"/>
                </a:solidFill>
                <a:latin typeface="Droid Sans"/>
                <a:ea typeface="Droid Sans"/>
                <a:cs typeface="Droid Sans"/>
                <a:sym typeface="Droid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1" name="Shape 61"/>
        <p:cNvGrpSpPr/>
        <p:nvPr/>
      </p:nvGrpSpPr>
      <p:grpSpPr>
        <a:xfrm>
          <a:off x="0" y="0"/>
          <a:ext cx="0" cy="0"/>
          <a:chOff x="0" y="0"/>
          <a:chExt cx="0" cy="0"/>
        </a:xfrm>
      </p:grpSpPr>
      <p:sp>
        <p:nvSpPr>
          <p:cNvPr id="62" name="Google Shape;62;p16"/>
          <p:cNvSpPr txBox="1"/>
          <p:nvPr>
            <p:ph type="title"/>
          </p:nvPr>
        </p:nvSpPr>
        <p:spPr>
          <a:xfrm>
            <a:off x="304800" y="282450"/>
            <a:ext cx="8565600" cy="542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Droid Sans"/>
              <a:buNone/>
              <a:defRPr b="1" i="0" sz="2400" u="none" cap="none" strike="noStrike">
                <a:solidFill>
                  <a:schemeClr val="dk1"/>
                </a:solidFill>
                <a:latin typeface="Droid Sans"/>
                <a:ea typeface="Droid Sans"/>
                <a:cs typeface="Droid Sans"/>
                <a:sym typeface="Droid Sans"/>
              </a:defRPr>
            </a:lvl1pPr>
            <a:lvl2pPr indent="0" lvl="1" rtl="0">
              <a:spcBef>
                <a:spcPts val="0"/>
              </a:spcBef>
              <a:spcAft>
                <a:spcPts val="0"/>
              </a:spcAft>
              <a:buClr>
                <a:schemeClr val="dk1"/>
              </a:buClr>
              <a:buSzPts val="1400"/>
              <a:buFont typeface="Arial"/>
              <a:buNone/>
              <a:defRPr b="1" sz="3600">
                <a:solidFill>
                  <a:schemeClr val="dk1"/>
                </a:solidFill>
              </a:defRPr>
            </a:lvl2pPr>
            <a:lvl3pPr indent="0" lvl="2" rtl="0">
              <a:spcBef>
                <a:spcPts val="0"/>
              </a:spcBef>
              <a:spcAft>
                <a:spcPts val="0"/>
              </a:spcAft>
              <a:buClr>
                <a:schemeClr val="dk1"/>
              </a:buClr>
              <a:buSzPts val="1400"/>
              <a:buFont typeface="Arial"/>
              <a:buNone/>
              <a:defRPr b="1" sz="3600">
                <a:solidFill>
                  <a:schemeClr val="dk1"/>
                </a:solidFill>
              </a:defRPr>
            </a:lvl3pPr>
            <a:lvl4pPr indent="0" lvl="3" rtl="0">
              <a:spcBef>
                <a:spcPts val="0"/>
              </a:spcBef>
              <a:spcAft>
                <a:spcPts val="0"/>
              </a:spcAft>
              <a:buClr>
                <a:schemeClr val="dk1"/>
              </a:buClr>
              <a:buSzPts val="1400"/>
              <a:buFont typeface="Arial"/>
              <a:buNone/>
              <a:defRPr b="1" sz="3600">
                <a:solidFill>
                  <a:schemeClr val="dk1"/>
                </a:solidFill>
              </a:defRPr>
            </a:lvl4pPr>
            <a:lvl5pPr indent="0" lvl="4" rtl="0">
              <a:spcBef>
                <a:spcPts val="0"/>
              </a:spcBef>
              <a:spcAft>
                <a:spcPts val="0"/>
              </a:spcAft>
              <a:buClr>
                <a:schemeClr val="dk1"/>
              </a:buClr>
              <a:buSzPts val="1400"/>
              <a:buFont typeface="Arial"/>
              <a:buNone/>
              <a:defRPr b="1" sz="3600">
                <a:solidFill>
                  <a:schemeClr val="dk1"/>
                </a:solidFill>
              </a:defRPr>
            </a:lvl5pPr>
            <a:lvl6pPr indent="0" lvl="5" rtl="0">
              <a:spcBef>
                <a:spcPts val="0"/>
              </a:spcBef>
              <a:spcAft>
                <a:spcPts val="0"/>
              </a:spcAft>
              <a:buClr>
                <a:schemeClr val="dk1"/>
              </a:buClr>
              <a:buSzPts val="1400"/>
              <a:buFont typeface="Arial"/>
              <a:buNone/>
              <a:defRPr b="1" sz="3600">
                <a:solidFill>
                  <a:schemeClr val="dk1"/>
                </a:solidFill>
              </a:defRPr>
            </a:lvl6pPr>
            <a:lvl7pPr indent="0" lvl="6" rtl="0">
              <a:spcBef>
                <a:spcPts val="0"/>
              </a:spcBef>
              <a:spcAft>
                <a:spcPts val="0"/>
              </a:spcAft>
              <a:buClr>
                <a:schemeClr val="dk1"/>
              </a:buClr>
              <a:buSzPts val="1400"/>
              <a:buFont typeface="Arial"/>
              <a:buNone/>
              <a:defRPr b="1" sz="3600">
                <a:solidFill>
                  <a:schemeClr val="dk1"/>
                </a:solidFill>
              </a:defRPr>
            </a:lvl7pPr>
            <a:lvl8pPr indent="0" lvl="7" rtl="0">
              <a:spcBef>
                <a:spcPts val="0"/>
              </a:spcBef>
              <a:spcAft>
                <a:spcPts val="0"/>
              </a:spcAft>
              <a:buClr>
                <a:schemeClr val="dk1"/>
              </a:buClr>
              <a:buSzPts val="1400"/>
              <a:buFont typeface="Arial"/>
              <a:buNone/>
              <a:defRPr b="1" sz="3600">
                <a:solidFill>
                  <a:schemeClr val="dk1"/>
                </a:solidFill>
              </a:defRPr>
            </a:lvl8pPr>
            <a:lvl9pPr indent="0" lvl="8" rtl="0">
              <a:spcBef>
                <a:spcPts val="0"/>
              </a:spcBef>
              <a:spcAft>
                <a:spcPts val="0"/>
              </a:spcAft>
              <a:buClr>
                <a:schemeClr val="dk1"/>
              </a:buClr>
              <a:buSzPts val="1400"/>
              <a:buFont typeface="Arial"/>
              <a:buNone/>
              <a:defRPr b="1" sz="36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3" name="Shape 63"/>
        <p:cNvGrpSpPr/>
        <p:nvPr/>
      </p:nvGrpSpPr>
      <p:grpSpPr>
        <a:xfrm>
          <a:off x="0" y="0"/>
          <a:ext cx="0" cy="0"/>
          <a:chOff x="0" y="0"/>
          <a:chExt cx="0" cy="0"/>
        </a:xfrm>
      </p:grpSpPr>
      <p:sp>
        <p:nvSpPr>
          <p:cNvPr id="64" name="Google Shape;64;p17"/>
          <p:cNvSpPr txBox="1"/>
          <p:nvPr>
            <p:ph type="title"/>
          </p:nvPr>
        </p:nvSpPr>
        <p:spPr>
          <a:xfrm>
            <a:off x="304800" y="282450"/>
            <a:ext cx="8565600" cy="542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Droid Sans"/>
              <a:buNone/>
              <a:defRPr b="1" i="0" sz="2400" u="none" cap="none" strike="noStrike">
                <a:solidFill>
                  <a:schemeClr val="dk1"/>
                </a:solidFill>
                <a:latin typeface="Droid Sans"/>
                <a:ea typeface="Droid Sans"/>
                <a:cs typeface="Droid Sans"/>
                <a:sym typeface="Droid Sans"/>
              </a:defRPr>
            </a:lvl1pPr>
            <a:lvl2pPr indent="0" lvl="1" rtl="0">
              <a:spcBef>
                <a:spcPts val="0"/>
              </a:spcBef>
              <a:spcAft>
                <a:spcPts val="0"/>
              </a:spcAft>
              <a:buClr>
                <a:schemeClr val="dk1"/>
              </a:buClr>
              <a:buSzPts val="1400"/>
              <a:buFont typeface="Arial"/>
              <a:buNone/>
              <a:defRPr b="1" sz="3600">
                <a:solidFill>
                  <a:schemeClr val="dk1"/>
                </a:solidFill>
              </a:defRPr>
            </a:lvl2pPr>
            <a:lvl3pPr indent="0" lvl="2" rtl="0">
              <a:spcBef>
                <a:spcPts val="0"/>
              </a:spcBef>
              <a:spcAft>
                <a:spcPts val="0"/>
              </a:spcAft>
              <a:buClr>
                <a:schemeClr val="dk1"/>
              </a:buClr>
              <a:buSzPts val="1400"/>
              <a:buFont typeface="Arial"/>
              <a:buNone/>
              <a:defRPr b="1" sz="3600">
                <a:solidFill>
                  <a:schemeClr val="dk1"/>
                </a:solidFill>
              </a:defRPr>
            </a:lvl3pPr>
            <a:lvl4pPr indent="0" lvl="3" rtl="0">
              <a:spcBef>
                <a:spcPts val="0"/>
              </a:spcBef>
              <a:spcAft>
                <a:spcPts val="0"/>
              </a:spcAft>
              <a:buClr>
                <a:schemeClr val="dk1"/>
              </a:buClr>
              <a:buSzPts val="1400"/>
              <a:buFont typeface="Arial"/>
              <a:buNone/>
              <a:defRPr b="1" sz="3600">
                <a:solidFill>
                  <a:schemeClr val="dk1"/>
                </a:solidFill>
              </a:defRPr>
            </a:lvl4pPr>
            <a:lvl5pPr indent="0" lvl="4" rtl="0">
              <a:spcBef>
                <a:spcPts val="0"/>
              </a:spcBef>
              <a:spcAft>
                <a:spcPts val="0"/>
              </a:spcAft>
              <a:buClr>
                <a:schemeClr val="dk1"/>
              </a:buClr>
              <a:buSzPts val="1400"/>
              <a:buFont typeface="Arial"/>
              <a:buNone/>
              <a:defRPr b="1" sz="3600">
                <a:solidFill>
                  <a:schemeClr val="dk1"/>
                </a:solidFill>
              </a:defRPr>
            </a:lvl5pPr>
            <a:lvl6pPr indent="0" lvl="5" rtl="0">
              <a:spcBef>
                <a:spcPts val="0"/>
              </a:spcBef>
              <a:spcAft>
                <a:spcPts val="0"/>
              </a:spcAft>
              <a:buClr>
                <a:schemeClr val="dk1"/>
              </a:buClr>
              <a:buSzPts val="1400"/>
              <a:buFont typeface="Arial"/>
              <a:buNone/>
              <a:defRPr b="1" sz="3600">
                <a:solidFill>
                  <a:schemeClr val="dk1"/>
                </a:solidFill>
              </a:defRPr>
            </a:lvl6pPr>
            <a:lvl7pPr indent="0" lvl="6" rtl="0">
              <a:spcBef>
                <a:spcPts val="0"/>
              </a:spcBef>
              <a:spcAft>
                <a:spcPts val="0"/>
              </a:spcAft>
              <a:buClr>
                <a:schemeClr val="dk1"/>
              </a:buClr>
              <a:buSzPts val="1400"/>
              <a:buFont typeface="Arial"/>
              <a:buNone/>
              <a:defRPr b="1" sz="3600">
                <a:solidFill>
                  <a:schemeClr val="dk1"/>
                </a:solidFill>
              </a:defRPr>
            </a:lvl7pPr>
            <a:lvl8pPr indent="0" lvl="7" rtl="0">
              <a:spcBef>
                <a:spcPts val="0"/>
              </a:spcBef>
              <a:spcAft>
                <a:spcPts val="0"/>
              </a:spcAft>
              <a:buClr>
                <a:schemeClr val="dk1"/>
              </a:buClr>
              <a:buSzPts val="1400"/>
              <a:buFont typeface="Arial"/>
              <a:buNone/>
              <a:defRPr b="1" sz="3600">
                <a:solidFill>
                  <a:schemeClr val="dk1"/>
                </a:solidFill>
              </a:defRPr>
            </a:lvl8pPr>
            <a:lvl9pPr indent="0" lvl="8" rtl="0">
              <a:spcBef>
                <a:spcPts val="0"/>
              </a:spcBef>
              <a:spcAft>
                <a:spcPts val="0"/>
              </a:spcAft>
              <a:buClr>
                <a:schemeClr val="dk1"/>
              </a:buClr>
              <a:buSzPts val="1400"/>
              <a:buFont typeface="Arial"/>
              <a:buNone/>
              <a:defRPr b="1" sz="3600">
                <a:solidFill>
                  <a:schemeClr val="dk1"/>
                </a:solidFill>
              </a:defRPr>
            </a:lvl9pPr>
          </a:lstStyle>
          <a:p/>
        </p:txBody>
      </p:sp>
      <p:sp>
        <p:nvSpPr>
          <p:cNvPr id="65" name="Google Shape;65;p17"/>
          <p:cNvSpPr txBox="1"/>
          <p:nvPr>
            <p:ph idx="1" type="body"/>
          </p:nvPr>
        </p:nvSpPr>
        <p:spPr>
          <a:xfrm>
            <a:off x="304800" y="787402"/>
            <a:ext cx="3994500" cy="3725699"/>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15000"/>
              </a:lnSpc>
              <a:spcBef>
                <a:spcPts val="0"/>
              </a:spcBef>
              <a:spcAft>
                <a:spcPts val="0"/>
              </a:spcAft>
              <a:buClr>
                <a:schemeClr val="dk1"/>
              </a:buClr>
              <a:buSzPts val="2000"/>
              <a:buFont typeface="Droid Sans"/>
              <a:buChar char="-"/>
              <a:defRPr b="0" i="0" sz="2000" u="none" cap="none" strike="noStrike">
                <a:solidFill>
                  <a:schemeClr val="dk1"/>
                </a:solidFill>
                <a:latin typeface="Droid Sans"/>
                <a:ea typeface="Droid Sans"/>
                <a:cs typeface="Droid Sans"/>
                <a:sym typeface="Droid Sans"/>
              </a:defRPr>
            </a:lvl1pPr>
            <a:lvl2pPr indent="-342900" lvl="1" marL="914400" marR="0" rtl="0" algn="l">
              <a:lnSpc>
                <a:spcPct val="115000"/>
              </a:lnSpc>
              <a:spcBef>
                <a:spcPts val="0"/>
              </a:spcBef>
              <a:spcAft>
                <a:spcPts val="0"/>
              </a:spcAft>
              <a:buClr>
                <a:schemeClr val="dk1"/>
              </a:buClr>
              <a:buSzPts val="1800"/>
              <a:buFont typeface="Droid Sans"/>
              <a:buChar char="-"/>
              <a:defRPr b="0" i="0" sz="1800" u="none" cap="none" strike="noStrike">
                <a:solidFill>
                  <a:schemeClr val="dk1"/>
                </a:solidFill>
                <a:latin typeface="Droid Sans"/>
                <a:ea typeface="Droid Sans"/>
                <a:cs typeface="Droid Sans"/>
                <a:sym typeface="Droid Sans"/>
              </a:defRPr>
            </a:lvl2pPr>
            <a:lvl3pPr indent="-228600" lvl="2" marL="1371600" marR="0" rtl="0" algn="l">
              <a:lnSpc>
                <a:spcPct val="115000"/>
              </a:lnSpc>
              <a:spcBef>
                <a:spcPts val="0"/>
              </a:spcBef>
              <a:spcAft>
                <a:spcPts val="0"/>
              </a:spcAft>
              <a:buClr>
                <a:schemeClr val="dk1"/>
              </a:buClr>
              <a:buSzPts val="1400"/>
              <a:buFont typeface="Droid Sans"/>
              <a:buNone/>
              <a:defRPr b="0" i="0" sz="1800" u="none" cap="none" strike="noStrike">
                <a:solidFill>
                  <a:schemeClr val="dk1"/>
                </a:solidFill>
                <a:latin typeface="Droid Sans"/>
                <a:ea typeface="Droid Sans"/>
                <a:cs typeface="Droid Sans"/>
                <a:sym typeface="Droid Sans"/>
              </a:defRPr>
            </a:lvl3pPr>
            <a:lvl4pPr indent="-228600" lvl="3" marL="18288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4pPr>
            <a:lvl5pPr indent="-228600" lvl="4" marL="22860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5pPr>
            <a:lvl6pPr indent="-228600" lvl="5" marL="27432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6pPr>
            <a:lvl7pPr indent="-228600" lvl="6" marL="32004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7pPr>
            <a:lvl8pPr indent="-228600" lvl="7" marL="36576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8pPr>
            <a:lvl9pPr indent="-330200" lvl="8" marL="4114800" marR="0" rtl="0" algn="l">
              <a:lnSpc>
                <a:spcPct val="115000"/>
              </a:lnSpc>
              <a:spcBef>
                <a:spcPts val="0"/>
              </a:spcBef>
              <a:spcAft>
                <a:spcPts val="0"/>
              </a:spcAft>
              <a:buClr>
                <a:schemeClr val="dk1"/>
              </a:buClr>
              <a:buSzPts val="1600"/>
              <a:buFont typeface="Droid Sans"/>
              <a:buChar char="-"/>
              <a:defRPr b="0" i="0" sz="1600" u="none" cap="none" strike="noStrike">
                <a:solidFill>
                  <a:schemeClr val="dk1"/>
                </a:solidFill>
                <a:latin typeface="Droid Sans"/>
                <a:ea typeface="Droid Sans"/>
                <a:cs typeface="Droid Sans"/>
                <a:sym typeface="Droid Sans"/>
              </a:defRPr>
            </a:lvl9pPr>
          </a:lstStyle>
          <a:p/>
        </p:txBody>
      </p:sp>
      <p:sp>
        <p:nvSpPr>
          <p:cNvPr id="66" name="Google Shape;66;p17"/>
          <p:cNvSpPr txBox="1"/>
          <p:nvPr>
            <p:ph idx="2" type="body"/>
          </p:nvPr>
        </p:nvSpPr>
        <p:spPr>
          <a:xfrm>
            <a:off x="4692273" y="787387"/>
            <a:ext cx="3994500" cy="3725699"/>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15000"/>
              </a:lnSpc>
              <a:spcBef>
                <a:spcPts val="0"/>
              </a:spcBef>
              <a:spcAft>
                <a:spcPts val="0"/>
              </a:spcAft>
              <a:buClr>
                <a:schemeClr val="dk1"/>
              </a:buClr>
              <a:buSzPts val="2000"/>
              <a:buFont typeface="Droid Sans"/>
              <a:buChar char="-"/>
              <a:defRPr b="0" i="0" sz="2000" u="none" cap="none" strike="noStrike">
                <a:solidFill>
                  <a:schemeClr val="dk1"/>
                </a:solidFill>
                <a:latin typeface="Droid Sans"/>
                <a:ea typeface="Droid Sans"/>
                <a:cs typeface="Droid Sans"/>
                <a:sym typeface="Droid Sans"/>
              </a:defRPr>
            </a:lvl1pPr>
            <a:lvl2pPr indent="-342900" lvl="1" marL="914400" marR="0" rtl="0" algn="l">
              <a:lnSpc>
                <a:spcPct val="115000"/>
              </a:lnSpc>
              <a:spcBef>
                <a:spcPts val="0"/>
              </a:spcBef>
              <a:spcAft>
                <a:spcPts val="0"/>
              </a:spcAft>
              <a:buClr>
                <a:schemeClr val="dk1"/>
              </a:buClr>
              <a:buSzPts val="1800"/>
              <a:buFont typeface="Droid Sans"/>
              <a:buChar char="-"/>
              <a:defRPr b="0" i="0" sz="1800" u="none" cap="none" strike="noStrike">
                <a:solidFill>
                  <a:schemeClr val="dk1"/>
                </a:solidFill>
                <a:latin typeface="Droid Sans"/>
                <a:ea typeface="Droid Sans"/>
                <a:cs typeface="Droid Sans"/>
                <a:sym typeface="Droid Sans"/>
              </a:defRPr>
            </a:lvl2pPr>
            <a:lvl3pPr indent="-228600" lvl="2" marL="1371600" marR="0" rtl="0" algn="l">
              <a:lnSpc>
                <a:spcPct val="115000"/>
              </a:lnSpc>
              <a:spcBef>
                <a:spcPts val="0"/>
              </a:spcBef>
              <a:spcAft>
                <a:spcPts val="0"/>
              </a:spcAft>
              <a:buClr>
                <a:schemeClr val="dk1"/>
              </a:buClr>
              <a:buSzPts val="1400"/>
              <a:buFont typeface="Droid Sans"/>
              <a:buNone/>
              <a:defRPr b="0" i="0" sz="1800" u="none" cap="none" strike="noStrike">
                <a:solidFill>
                  <a:schemeClr val="dk1"/>
                </a:solidFill>
                <a:latin typeface="Droid Sans"/>
                <a:ea typeface="Droid Sans"/>
                <a:cs typeface="Droid Sans"/>
                <a:sym typeface="Droid Sans"/>
              </a:defRPr>
            </a:lvl3pPr>
            <a:lvl4pPr indent="-228600" lvl="3" marL="18288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4pPr>
            <a:lvl5pPr indent="-228600" lvl="4" marL="22860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5pPr>
            <a:lvl6pPr indent="-228600" lvl="5" marL="27432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6pPr>
            <a:lvl7pPr indent="-228600" lvl="6" marL="32004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7pPr>
            <a:lvl8pPr indent="-228600" lvl="7" marL="3657600" marR="0" rtl="0" algn="l">
              <a:lnSpc>
                <a:spcPct val="115000"/>
              </a:lnSpc>
              <a:spcBef>
                <a:spcPts val="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8pPr>
            <a:lvl9pPr indent="-330200" lvl="8" marL="4114800" marR="0" rtl="0" algn="l">
              <a:lnSpc>
                <a:spcPct val="115000"/>
              </a:lnSpc>
              <a:spcBef>
                <a:spcPts val="0"/>
              </a:spcBef>
              <a:spcAft>
                <a:spcPts val="0"/>
              </a:spcAft>
              <a:buClr>
                <a:schemeClr val="dk1"/>
              </a:buClr>
              <a:buSzPts val="1600"/>
              <a:buFont typeface="Droid Sans"/>
              <a:buChar char="-"/>
              <a:defRPr b="0" i="0" sz="1600" u="none" cap="none" strike="noStrike">
                <a:solidFill>
                  <a:schemeClr val="dk1"/>
                </a:solidFill>
                <a:latin typeface="Droid Sans"/>
                <a:ea typeface="Droid Sans"/>
                <a:cs typeface="Droid Sans"/>
                <a:sym typeface="Droid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7"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gif"/><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04800" y="282450"/>
            <a:ext cx="8565600" cy="542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Droid Sans"/>
              <a:buNone/>
              <a:defRPr b="1" i="0" sz="2400" u="none" cap="none" strike="noStrike">
                <a:solidFill>
                  <a:schemeClr val="dk1"/>
                </a:solidFill>
                <a:latin typeface="Droid Sans"/>
                <a:ea typeface="Droid Sans"/>
                <a:cs typeface="Droid Sans"/>
                <a:sym typeface="Droid Sans"/>
              </a:defRPr>
            </a:lvl1pPr>
            <a:lvl2pPr indent="0" lvl="1" rtl="0">
              <a:spcBef>
                <a:spcPts val="0"/>
              </a:spcBef>
              <a:spcAft>
                <a:spcPts val="0"/>
              </a:spcAft>
              <a:buClr>
                <a:schemeClr val="dk1"/>
              </a:buClr>
              <a:buSzPts val="1400"/>
              <a:buFont typeface="Arial"/>
              <a:buNone/>
              <a:defRPr b="1" sz="3600">
                <a:solidFill>
                  <a:schemeClr val="dk1"/>
                </a:solidFill>
              </a:defRPr>
            </a:lvl2pPr>
            <a:lvl3pPr indent="0" lvl="2" rtl="0">
              <a:spcBef>
                <a:spcPts val="0"/>
              </a:spcBef>
              <a:spcAft>
                <a:spcPts val="0"/>
              </a:spcAft>
              <a:buClr>
                <a:schemeClr val="dk1"/>
              </a:buClr>
              <a:buSzPts val="1400"/>
              <a:buFont typeface="Arial"/>
              <a:buNone/>
              <a:defRPr b="1" sz="3600">
                <a:solidFill>
                  <a:schemeClr val="dk1"/>
                </a:solidFill>
              </a:defRPr>
            </a:lvl3pPr>
            <a:lvl4pPr indent="0" lvl="3" rtl="0">
              <a:spcBef>
                <a:spcPts val="0"/>
              </a:spcBef>
              <a:spcAft>
                <a:spcPts val="0"/>
              </a:spcAft>
              <a:buClr>
                <a:schemeClr val="dk1"/>
              </a:buClr>
              <a:buSzPts val="1400"/>
              <a:buFont typeface="Arial"/>
              <a:buNone/>
              <a:defRPr b="1" sz="3600">
                <a:solidFill>
                  <a:schemeClr val="dk1"/>
                </a:solidFill>
              </a:defRPr>
            </a:lvl4pPr>
            <a:lvl5pPr indent="0" lvl="4" rtl="0">
              <a:spcBef>
                <a:spcPts val="0"/>
              </a:spcBef>
              <a:spcAft>
                <a:spcPts val="0"/>
              </a:spcAft>
              <a:buClr>
                <a:schemeClr val="dk1"/>
              </a:buClr>
              <a:buSzPts val="1400"/>
              <a:buFont typeface="Arial"/>
              <a:buNone/>
              <a:defRPr b="1" sz="3600">
                <a:solidFill>
                  <a:schemeClr val="dk1"/>
                </a:solidFill>
              </a:defRPr>
            </a:lvl5pPr>
            <a:lvl6pPr indent="0" lvl="5" rtl="0">
              <a:spcBef>
                <a:spcPts val="0"/>
              </a:spcBef>
              <a:spcAft>
                <a:spcPts val="0"/>
              </a:spcAft>
              <a:buClr>
                <a:schemeClr val="dk1"/>
              </a:buClr>
              <a:buSzPts val="1400"/>
              <a:buFont typeface="Arial"/>
              <a:buNone/>
              <a:defRPr b="1" sz="3600">
                <a:solidFill>
                  <a:schemeClr val="dk1"/>
                </a:solidFill>
              </a:defRPr>
            </a:lvl6pPr>
            <a:lvl7pPr indent="0" lvl="6" rtl="0">
              <a:spcBef>
                <a:spcPts val="0"/>
              </a:spcBef>
              <a:spcAft>
                <a:spcPts val="0"/>
              </a:spcAft>
              <a:buClr>
                <a:schemeClr val="dk1"/>
              </a:buClr>
              <a:buSzPts val="1400"/>
              <a:buFont typeface="Arial"/>
              <a:buNone/>
              <a:defRPr b="1" sz="3600">
                <a:solidFill>
                  <a:schemeClr val="dk1"/>
                </a:solidFill>
              </a:defRPr>
            </a:lvl7pPr>
            <a:lvl8pPr indent="0" lvl="7" rtl="0">
              <a:spcBef>
                <a:spcPts val="0"/>
              </a:spcBef>
              <a:spcAft>
                <a:spcPts val="0"/>
              </a:spcAft>
              <a:buClr>
                <a:schemeClr val="dk1"/>
              </a:buClr>
              <a:buSzPts val="1400"/>
              <a:buFont typeface="Arial"/>
              <a:buNone/>
              <a:defRPr b="1" sz="3600">
                <a:solidFill>
                  <a:schemeClr val="dk1"/>
                </a:solidFill>
              </a:defRPr>
            </a:lvl8pPr>
            <a:lvl9pPr indent="0" lvl="8" rtl="0">
              <a:spcBef>
                <a:spcPts val="0"/>
              </a:spcBef>
              <a:spcAft>
                <a:spcPts val="0"/>
              </a:spcAft>
              <a:buClr>
                <a:schemeClr val="dk1"/>
              </a:buClr>
              <a:buSzPts val="1400"/>
              <a:buFont typeface="Arial"/>
              <a:buNone/>
              <a:defRPr b="1" sz="3600">
                <a:solidFill>
                  <a:schemeClr val="dk1"/>
                </a:solidFill>
              </a:defRPr>
            </a:lvl9pPr>
          </a:lstStyle>
          <a:p/>
        </p:txBody>
      </p:sp>
      <p:sp>
        <p:nvSpPr>
          <p:cNvPr id="52" name="Google Shape;52;p13"/>
          <p:cNvSpPr txBox="1"/>
          <p:nvPr>
            <p:ph idx="1" type="body"/>
          </p:nvPr>
        </p:nvSpPr>
        <p:spPr>
          <a:xfrm>
            <a:off x="304800" y="788575"/>
            <a:ext cx="8565600" cy="3725699"/>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15000"/>
              </a:lnSpc>
              <a:spcBef>
                <a:spcPts val="600"/>
              </a:spcBef>
              <a:spcAft>
                <a:spcPts val="0"/>
              </a:spcAft>
              <a:buClr>
                <a:schemeClr val="dk1"/>
              </a:buClr>
              <a:buSzPts val="2000"/>
              <a:buFont typeface="Droid Sans"/>
              <a:buChar char="-"/>
              <a:defRPr b="0" i="0" sz="2000" u="none" cap="none" strike="noStrike">
                <a:solidFill>
                  <a:schemeClr val="dk1"/>
                </a:solidFill>
                <a:latin typeface="Droid Sans"/>
                <a:ea typeface="Droid Sans"/>
                <a:cs typeface="Droid Sans"/>
                <a:sym typeface="Droid Sans"/>
              </a:defRPr>
            </a:lvl1pPr>
            <a:lvl2pPr indent="-342900" lvl="1" marL="914400" marR="0" rtl="0" algn="l">
              <a:lnSpc>
                <a:spcPct val="115000"/>
              </a:lnSpc>
              <a:spcBef>
                <a:spcPts val="600"/>
              </a:spcBef>
              <a:spcAft>
                <a:spcPts val="0"/>
              </a:spcAft>
              <a:buClr>
                <a:schemeClr val="dk1"/>
              </a:buClr>
              <a:buSzPts val="1800"/>
              <a:buFont typeface="Droid Sans"/>
              <a:buChar char="-"/>
              <a:defRPr b="0" i="0" sz="1800" u="none" cap="none" strike="noStrike">
                <a:solidFill>
                  <a:schemeClr val="dk1"/>
                </a:solidFill>
                <a:latin typeface="Droid Sans"/>
                <a:ea typeface="Droid Sans"/>
                <a:cs typeface="Droid Sans"/>
                <a:sym typeface="Droid Sans"/>
              </a:defRPr>
            </a:lvl2pPr>
            <a:lvl3pPr indent="-228600" lvl="2" marL="1371600" marR="0" rtl="0" algn="l">
              <a:lnSpc>
                <a:spcPct val="115000"/>
              </a:lnSpc>
              <a:spcBef>
                <a:spcPts val="600"/>
              </a:spcBef>
              <a:spcAft>
                <a:spcPts val="0"/>
              </a:spcAft>
              <a:buClr>
                <a:schemeClr val="dk1"/>
              </a:buClr>
              <a:buSzPts val="1400"/>
              <a:buFont typeface="Droid Sans"/>
              <a:buNone/>
              <a:defRPr b="0" i="0" sz="1800" u="none" cap="none" strike="noStrike">
                <a:solidFill>
                  <a:schemeClr val="dk1"/>
                </a:solidFill>
                <a:latin typeface="Droid Sans"/>
                <a:ea typeface="Droid Sans"/>
                <a:cs typeface="Droid Sans"/>
                <a:sym typeface="Droid Sans"/>
              </a:defRPr>
            </a:lvl3pPr>
            <a:lvl4pPr indent="-228600" lvl="3" marL="1828800" marR="0" rtl="0" algn="l">
              <a:lnSpc>
                <a:spcPct val="115000"/>
              </a:lnSpc>
              <a:spcBef>
                <a:spcPts val="60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4pPr>
            <a:lvl5pPr indent="-228600" lvl="4" marL="2286000" marR="0" rtl="0" algn="l">
              <a:lnSpc>
                <a:spcPct val="115000"/>
              </a:lnSpc>
              <a:spcBef>
                <a:spcPts val="60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5pPr>
            <a:lvl6pPr indent="-228600" lvl="5" marL="2743200" marR="0" rtl="0" algn="l">
              <a:lnSpc>
                <a:spcPct val="115000"/>
              </a:lnSpc>
              <a:spcBef>
                <a:spcPts val="60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6pPr>
            <a:lvl7pPr indent="-228600" lvl="6" marL="3200400" marR="0" rtl="0" algn="l">
              <a:lnSpc>
                <a:spcPct val="115000"/>
              </a:lnSpc>
              <a:spcBef>
                <a:spcPts val="60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7pPr>
            <a:lvl8pPr indent="-228600" lvl="7" marL="3657600" marR="0" rtl="0" algn="l">
              <a:lnSpc>
                <a:spcPct val="115000"/>
              </a:lnSpc>
              <a:spcBef>
                <a:spcPts val="600"/>
              </a:spcBef>
              <a:spcAft>
                <a:spcPts val="0"/>
              </a:spcAft>
              <a:buClr>
                <a:schemeClr val="dk1"/>
              </a:buClr>
              <a:buSzPts val="1400"/>
              <a:buFont typeface="Droid Sans"/>
              <a:buNone/>
              <a:defRPr b="0" i="0" sz="1600" u="none" cap="none" strike="noStrike">
                <a:solidFill>
                  <a:schemeClr val="dk1"/>
                </a:solidFill>
                <a:latin typeface="Droid Sans"/>
                <a:ea typeface="Droid Sans"/>
                <a:cs typeface="Droid Sans"/>
                <a:sym typeface="Droid Sans"/>
              </a:defRPr>
            </a:lvl8pPr>
            <a:lvl9pPr indent="-330200" lvl="8" marL="4114800" marR="0" rtl="0" algn="l">
              <a:lnSpc>
                <a:spcPct val="115000"/>
              </a:lnSpc>
              <a:spcBef>
                <a:spcPts val="600"/>
              </a:spcBef>
              <a:spcAft>
                <a:spcPts val="0"/>
              </a:spcAft>
              <a:buClr>
                <a:schemeClr val="dk1"/>
              </a:buClr>
              <a:buSzPts val="1600"/>
              <a:buFont typeface="Droid Sans"/>
              <a:buChar char="-"/>
              <a:defRPr b="0" i="0" sz="1600" u="none" cap="none" strike="noStrike">
                <a:solidFill>
                  <a:schemeClr val="dk1"/>
                </a:solidFill>
                <a:latin typeface="Droid Sans"/>
                <a:ea typeface="Droid Sans"/>
                <a:cs typeface="Droid Sans"/>
                <a:sym typeface="Droid Sans"/>
              </a:defRPr>
            </a:lvl9pPr>
          </a:lstStyle>
          <a:p/>
        </p:txBody>
      </p:sp>
      <p:pic>
        <p:nvPicPr>
          <p:cNvPr id="53" name="Google Shape;53;p13"/>
          <p:cNvPicPr preferRelativeResize="0"/>
          <p:nvPr/>
        </p:nvPicPr>
        <p:blipFill rotWithShape="1">
          <a:blip r:embed="rId1">
            <a:alphaModFix/>
          </a:blip>
          <a:srcRect b="0" l="0" r="0" t="0"/>
          <a:stretch/>
        </p:blipFill>
        <p:spPr>
          <a:xfrm>
            <a:off x="7469375" y="4656212"/>
            <a:ext cx="1524000" cy="304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ar11@sfu.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lib.sfu.ca/about/branches-depts/rc/services/about" TargetMode="External"/><Relationship Id="rId4" Type="http://schemas.openxmlformats.org/officeDocument/2006/relationships/hyperlink" Target="http://www.lib.sfu.ca/about/branches-depts/rc/research/software" TargetMode="External"/><Relationship Id="rId5" Type="http://schemas.openxmlformats.org/officeDocument/2006/relationships/hyperlink" Target="http://www.lib.sfu.ca/about/branches-depts/rc/services/workshops" TargetMode="External"/><Relationship Id="rId6" Type="http://schemas.openxmlformats.org/officeDocument/2006/relationships/hyperlink" Target="mailto:research-commons@sfu.c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lib.sfu.ca/about/branches-depts/rc/services/workshops#writing" TargetMode="External"/><Relationship Id="rId4" Type="http://schemas.openxmlformats.org/officeDocument/2006/relationships/hyperlink" Target="http://www.lib.sfu.ca/about/branches-depts/rc/services/consultation-read-ahead-request-form" TargetMode="External"/><Relationship Id="rId5" Type="http://schemas.openxmlformats.org/officeDocument/2006/relationships/hyperlink" Target="http://www.lib.sfu.ca/about/branches-depts/rc/writing/thesis-bootcamp" TargetMode="External"/><Relationship Id="rId6"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mailto:nvivo-rc@sfu.ca" TargetMode="Externa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data-services@sfu.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citation-managers@sfu.ca" TargetMode="External"/><Relationship Id="rId4" Type="http://schemas.openxmlformats.org/officeDocument/2006/relationships/image" Target="../media/image6.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data-services@sfu.c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tza68@sfu.c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digital-scholarship@sfu.c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mailto:copy@sfu.ca"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mailto:research-commons@sfu.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lib.sfu.ca/help/research-assistance/subject/criminology/legal-information/united-states-case-la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mailto:car11@sfu.ca" TargetMode="External"/><Relationship Id="rId4" Type="http://schemas.openxmlformats.org/officeDocument/2006/relationships/hyperlink" Target="mailto:kmukunda@sfu.ca" TargetMode="External"/><Relationship Id="rId5" Type="http://schemas.openxmlformats.org/officeDocument/2006/relationships/hyperlink" Target="mailto:jmwalsh@sfu.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loans-mgmt@sfu.c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jmwalsh@sfu.ca" TargetMode="External"/><Relationship Id="rId4" Type="http://schemas.openxmlformats.org/officeDocument/2006/relationships/hyperlink" Target="http://www.lib.sfu.ca/help/research-assistance/subject" TargetMode="External"/><Relationship Id="rId5" Type="http://schemas.openxmlformats.org/officeDocument/2006/relationships/hyperlink" Target="http://www.lib.sfu.ca/help/ask-us" TargetMode="External"/><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research-commons@sfu.ca"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9"/>
          <p:cNvSpPr/>
          <p:nvPr/>
        </p:nvSpPr>
        <p:spPr>
          <a:xfrm>
            <a:off x="-11550" y="-91725"/>
            <a:ext cx="5803200" cy="5246700"/>
          </a:xfrm>
          <a:prstGeom prst="rect">
            <a:avLst/>
          </a:prstGeom>
          <a:solidFill>
            <a:srgbClr val="A619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9"/>
          <p:cNvSpPr txBox="1"/>
          <p:nvPr>
            <p:ph type="ctrTitle"/>
          </p:nvPr>
        </p:nvSpPr>
        <p:spPr>
          <a:xfrm>
            <a:off x="1202250" y="775900"/>
            <a:ext cx="4589400" cy="1149300"/>
          </a:xfrm>
          <a:prstGeom prst="rect">
            <a:avLst/>
          </a:prstGeom>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b="1" sz="3800">
              <a:solidFill>
                <a:srgbClr val="FFFFFF"/>
              </a:solidFill>
              <a:latin typeface="Proxima Nova"/>
              <a:ea typeface="Proxima Nova"/>
              <a:cs typeface="Proxima Nova"/>
              <a:sym typeface="Proxima Nova"/>
            </a:endParaRPr>
          </a:p>
          <a:p>
            <a:pPr indent="0" lvl="0" marL="0" rtl="0" algn="r">
              <a:spcBef>
                <a:spcPts val="0"/>
              </a:spcBef>
              <a:spcAft>
                <a:spcPts val="0"/>
              </a:spcAft>
              <a:buNone/>
            </a:pPr>
            <a:r>
              <a:rPr b="1" lang="en-GB" sz="3800">
                <a:solidFill>
                  <a:srgbClr val="FFFFFF"/>
                </a:solidFill>
                <a:latin typeface="Proxima Nova"/>
                <a:ea typeface="Proxima Nova"/>
                <a:cs typeface="Proxima Nova"/>
                <a:sym typeface="Proxima Nova"/>
              </a:rPr>
              <a:t>SFU Library</a:t>
            </a:r>
            <a:endParaRPr b="1" sz="3800">
              <a:solidFill>
                <a:srgbClr val="FFFFFF"/>
              </a:solidFill>
              <a:latin typeface="Proxima Nova"/>
              <a:ea typeface="Proxima Nova"/>
              <a:cs typeface="Proxima Nova"/>
              <a:sym typeface="Proxima Nova"/>
            </a:endParaRPr>
          </a:p>
          <a:p>
            <a:pPr indent="0" lvl="0" marL="0" rtl="0" algn="r">
              <a:spcBef>
                <a:spcPts val="0"/>
              </a:spcBef>
              <a:spcAft>
                <a:spcPts val="0"/>
              </a:spcAft>
              <a:buNone/>
            </a:pPr>
            <a:r>
              <a:rPr b="1" lang="en-GB" sz="3800">
                <a:solidFill>
                  <a:srgbClr val="FFFFFF"/>
                </a:solidFill>
                <a:latin typeface="Proxima Nova"/>
                <a:ea typeface="Proxima Nova"/>
                <a:cs typeface="Proxima Nova"/>
                <a:sym typeface="Proxima Nova"/>
              </a:rPr>
              <a:t>Research Commons</a:t>
            </a:r>
            <a:endParaRPr b="1" sz="3800">
              <a:solidFill>
                <a:srgbClr val="FFFFFF"/>
              </a:solidFill>
              <a:latin typeface="Proxima Nova"/>
              <a:ea typeface="Proxima Nova"/>
              <a:cs typeface="Proxima Nova"/>
              <a:sym typeface="Proxima Nova"/>
            </a:endParaRPr>
          </a:p>
        </p:txBody>
      </p:sp>
      <p:sp>
        <p:nvSpPr>
          <p:cNvPr id="74" name="Google Shape;74;p19"/>
          <p:cNvSpPr txBox="1"/>
          <p:nvPr>
            <p:ph idx="1" type="subTitle"/>
          </p:nvPr>
        </p:nvSpPr>
        <p:spPr>
          <a:xfrm>
            <a:off x="1791450" y="1925325"/>
            <a:ext cx="4000200" cy="789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solidFill>
                  <a:srgbClr val="FFFFFF"/>
                </a:solidFill>
                <a:latin typeface="Proxima Nova"/>
                <a:ea typeface="Proxima Nova"/>
                <a:cs typeface="Proxima Nova"/>
                <a:sym typeface="Proxima Nova"/>
              </a:rPr>
              <a:t>Resources &amp; Services</a:t>
            </a:r>
            <a:endParaRPr>
              <a:solidFill>
                <a:srgbClr val="FFFFFF"/>
              </a:solidFill>
              <a:latin typeface="Proxima Nova"/>
              <a:ea typeface="Proxima Nova"/>
              <a:cs typeface="Proxima Nova"/>
              <a:sym typeface="Proxima Nova"/>
            </a:endParaRPr>
          </a:p>
        </p:txBody>
      </p:sp>
      <p:sp>
        <p:nvSpPr>
          <p:cNvPr id="75" name="Google Shape;75;p19"/>
          <p:cNvSpPr txBox="1"/>
          <p:nvPr/>
        </p:nvSpPr>
        <p:spPr>
          <a:xfrm>
            <a:off x="6007000" y="3178700"/>
            <a:ext cx="2803200" cy="15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roxima Nova"/>
                <a:ea typeface="Proxima Nova"/>
                <a:cs typeface="Proxima Nova"/>
                <a:sym typeface="Proxima Nova"/>
              </a:rPr>
              <a:t>Chloe Riley</a:t>
            </a:r>
            <a:endParaRPr sz="1800">
              <a:latin typeface="Proxima Nova"/>
              <a:ea typeface="Proxima Nova"/>
              <a:cs typeface="Proxima Nova"/>
              <a:sym typeface="Proxima Nova"/>
            </a:endParaRPr>
          </a:p>
          <a:p>
            <a:pPr indent="0" lvl="0" marL="0" rtl="0" algn="l">
              <a:spcBef>
                <a:spcPts val="0"/>
              </a:spcBef>
              <a:spcAft>
                <a:spcPts val="0"/>
              </a:spcAft>
              <a:buNone/>
            </a:pPr>
            <a:r>
              <a:rPr lang="en-GB" sz="1600">
                <a:latin typeface="Proxima Nova"/>
                <a:ea typeface="Proxima Nova"/>
                <a:cs typeface="Proxima Nova"/>
                <a:sym typeface="Proxima Nova"/>
              </a:rPr>
              <a:t>Research Commons Librarian</a:t>
            </a:r>
            <a:endParaRPr sz="1600">
              <a:latin typeface="Proxima Nova"/>
              <a:ea typeface="Proxima Nova"/>
              <a:cs typeface="Proxima Nova"/>
              <a:sym typeface="Proxima Nova"/>
            </a:endParaRPr>
          </a:p>
          <a:p>
            <a:pPr indent="0" lvl="0" marL="0" rtl="0" algn="l">
              <a:spcBef>
                <a:spcPts val="0"/>
              </a:spcBef>
              <a:spcAft>
                <a:spcPts val="0"/>
              </a:spcAft>
              <a:buNone/>
            </a:pPr>
            <a:r>
              <a:rPr lang="en-GB" sz="1600" u="sng">
                <a:solidFill>
                  <a:schemeClr val="hlink"/>
                </a:solidFill>
                <a:latin typeface="Proxima Nova"/>
                <a:ea typeface="Proxima Nova"/>
                <a:cs typeface="Proxima Nova"/>
                <a:sym typeface="Proxima Nova"/>
                <a:hlinkClick r:id="rId3"/>
              </a:rPr>
              <a:t>car11@sfu.ca</a:t>
            </a:r>
            <a:r>
              <a:rPr lang="en-GB" sz="1600">
                <a:latin typeface="Proxima Nova"/>
                <a:ea typeface="Proxima Nova"/>
                <a:cs typeface="Proxima Nova"/>
                <a:sym typeface="Proxima Nova"/>
              </a:rPr>
              <a:t> </a:t>
            </a:r>
            <a:r>
              <a:rPr lang="en-GB" sz="1800">
                <a:latin typeface="Proxima Nova"/>
                <a:ea typeface="Proxima Nova"/>
                <a:cs typeface="Proxima Nova"/>
                <a:sym typeface="Proxima Nova"/>
              </a:rPr>
              <a:t>  </a:t>
            </a:r>
            <a:endParaRPr sz="1800">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What does the Research Commons offer?</a:t>
            </a:r>
            <a:endParaRPr b="1">
              <a:latin typeface="Proxima Nova"/>
              <a:ea typeface="Proxima Nova"/>
              <a:cs typeface="Proxima Nova"/>
              <a:sym typeface="Proxima Nova"/>
            </a:endParaRPr>
          </a:p>
        </p:txBody>
      </p:sp>
      <p:sp>
        <p:nvSpPr>
          <p:cNvPr id="135" name="Google Shape;135;p28"/>
          <p:cNvSpPr txBox="1"/>
          <p:nvPr>
            <p:ph idx="1" type="body"/>
          </p:nvPr>
        </p:nvSpPr>
        <p:spPr>
          <a:xfrm>
            <a:off x="311700" y="1152475"/>
            <a:ext cx="8520600" cy="357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Proxima Nova"/>
                <a:ea typeface="Proxima Nova"/>
                <a:cs typeface="Proxima Nova"/>
                <a:sym typeface="Proxima Nova"/>
              </a:rPr>
              <a:t>Quiet, grads-only study space, with dual-monitor workstations and team rooms</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GB" u="sng">
                <a:solidFill>
                  <a:schemeClr val="hlink"/>
                </a:solidFill>
                <a:latin typeface="Proxima Nova"/>
                <a:ea typeface="Proxima Nova"/>
                <a:cs typeface="Proxima Nova"/>
                <a:sym typeface="Proxima Nova"/>
                <a:hlinkClick r:id="rId3"/>
              </a:rPr>
              <a:t>http://www.lib.sfu.ca/about/branches-depts/rc/services/about</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GB">
                <a:solidFill>
                  <a:schemeClr val="dk1"/>
                </a:solidFill>
                <a:latin typeface="Proxima Nova"/>
                <a:ea typeface="Proxima Nova"/>
                <a:cs typeface="Proxima Nova"/>
                <a:sym typeface="Proxima Nova"/>
              </a:rPr>
              <a:t>Research support software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GB" u="sng">
                <a:solidFill>
                  <a:schemeClr val="hlink"/>
                </a:solidFill>
                <a:latin typeface="Proxima Nova"/>
                <a:ea typeface="Proxima Nova"/>
                <a:cs typeface="Proxima Nova"/>
                <a:sym typeface="Proxima Nova"/>
                <a:hlinkClick r:id="rId4"/>
              </a:rPr>
              <a:t>http://www.lib.sfu.ca/about/branches-depts/rc/research/software</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Free, hands-on workshops</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u="sng">
                <a:solidFill>
                  <a:schemeClr val="hlink"/>
                </a:solidFill>
                <a:latin typeface="Proxima Nova"/>
                <a:ea typeface="Proxima Nova"/>
                <a:cs typeface="Proxima Nova"/>
                <a:sym typeface="Proxima Nova"/>
                <a:hlinkClick r:id="rId5"/>
              </a:rPr>
              <a:t>http://www.lib.sfu.ca/about/branches-depts/rc/services/workshops</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One-to-one or small group in person consultations with experts and graduate peers: email </a:t>
            </a:r>
            <a:r>
              <a:rPr b="1" lang="en-GB" u="sng">
                <a:solidFill>
                  <a:schemeClr val="hlink"/>
                </a:solidFill>
                <a:latin typeface="Proxima Nova"/>
                <a:ea typeface="Proxima Nova"/>
                <a:cs typeface="Proxima Nova"/>
                <a:sym typeface="Proxima Nova"/>
                <a:hlinkClick r:id="rId6"/>
              </a:rPr>
              <a:t>research-commons@sfu.ca</a:t>
            </a:r>
            <a:r>
              <a:rPr lang="en-GB">
                <a:solidFill>
                  <a:srgbClr val="000000"/>
                </a:solidFill>
                <a:latin typeface="Proxima Nova"/>
                <a:ea typeface="Proxima Nova"/>
                <a:cs typeface="Proxima Nova"/>
                <a:sym typeface="Proxima Nova"/>
              </a:rPr>
              <a:t> for more information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Writing support</a:t>
            </a:r>
            <a:endParaRPr b="1">
              <a:latin typeface="Proxima Nova"/>
              <a:ea typeface="Proxima Nova"/>
              <a:cs typeface="Proxima Nova"/>
              <a:sym typeface="Proxima Nova"/>
            </a:endParaRPr>
          </a:p>
        </p:txBody>
      </p:sp>
      <p:sp>
        <p:nvSpPr>
          <p:cNvPr id="141" name="Google Shape;141;p29"/>
          <p:cNvSpPr txBox="1"/>
          <p:nvPr>
            <p:ph idx="1" type="body"/>
          </p:nvPr>
        </p:nvSpPr>
        <p:spPr>
          <a:xfrm>
            <a:off x="311700" y="1152475"/>
            <a:ext cx="8313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Writing workshops &amp; Graduate Open Writing Lab</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u="sng">
                <a:solidFill>
                  <a:schemeClr val="hlink"/>
                </a:solidFill>
                <a:latin typeface="Proxima Nova"/>
                <a:ea typeface="Proxima Nova"/>
                <a:cs typeface="Proxima Nova"/>
                <a:sym typeface="Proxima Nova"/>
                <a:hlinkClick r:id="rId3"/>
              </a:rPr>
              <a:t>http://www.lib.sfu.ca/about/branches-depts/rc/services/workshops#writing</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Read ahead, writing consultations, &amp; presentation consultations</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u="sng">
                <a:solidFill>
                  <a:schemeClr val="hlink"/>
                </a:solidFill>
                <a:latin typeface="Proxima Nova"/>
                <a:ea typeface="Proxima Nova"/>
                <a:cs typeface="Proxima Nova"/>
                <a:sym typeface="Proxima Nova"/>
                <a:hlinkClick r:id="rId4"/>
              </a:rPr>
              <a:t>http://www.lib.sfu.ca/about/branches-depts/rc/services/consultation-read-ahead-request-form</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Thesis Boot Camp</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u="sng">
                <a:solidFill>
                  <a:schemeClr val="hlink"/>
                </a:solidFill>
                <a:latin typeface="Proxima Nova"/>
                <a:ea typeface="Proxima Nova"/>
                <a:cs typeface="Proxima Nova"/>
                <a:sym typeface="Proxima Nova"/>
                <a:hlinkClick r:id="rId5"/>
              </a:rPr>
              <a:t>http://www.lib.sfu.ca/about/branches-depts/rc/writing/thesis-bootcamp</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p:txBody>
      </p:sp>
      <p:pic>
        <p:nvPicPr>
          <p:cNvPr descr="graduate-writing-services-small.jpg" id="142" name="Google Shape;142;p29"/>
          <p:cNvPicPr preferRelativeResize="0"/>
          <p:nvPr/>
        </p:nvPicPr>
        <p:blipFill>
          <a:blip r:embed="rId6">
            <a:alphaModFix/>
          </a:blip>
          <a:stretch>
            <a:fillRect/>
          </a:stretch>
        </p:blipFill>
        <p:spPr>
          <a:xfrm>
            <a:off x="6737850" y="326450"/>
            <a:ext cx="1579050" cy="1095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Qualitative data analysis: NVivo</a:t>
            </a:r>
            <a:endParaRPr b="1">
              <a:latin typeface="Proxima Nova"/>
              <a:ea typeface="Proxima Nova"/>
              <a:cs typeface="Proxima Nova"/>
              <a:sym typeface="Proxima Nova"/>
            </a:endParaRPr>
          </a:p>
        </p:txBody>
      </p:sp>
      <p:sp>
        <p:nvSpPr>
          <p:cNvPr id="148" name="Google Shape;148;p30"/>
          <p:cNvSpPr txBox="1"/>
          <p:nvPr>
            <p:ph idx="1" type="body"/>
          </p:nvPr>
        </p:nvSpPr>
        <p:spPr>
          <a:xfrm>
            <a:off x="311700" y="1152475"/>
            <a:ext cx="8520600" cy="36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NVivo is a software package that helps with the organization and analysis of unstructured data. It will help you classify, sort, and arrange information; examine relationships in your data; and guide your data analysis. </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Clr>
                <a:schemeClr val="dk1"/>
              </a:buClr>
              <a:buSzPts val="1100"/>
              <a:buFont typeface="Arial"/>
              <a:buNone/>
            </a:pPr>
            <a:r>
              <a:rPr lang="en-GB">
                <a:solidFill>
                  <a:srgbClr val="000000"/>
                </a:solidFill>
                <a:latin typeface="Proxima Nova"/>
                <a:ea typeface="Proxima Nova"/>
                <a:cs typeface="Proxima Nova"/>
                <a:sym typeface="Proxima Nova"/>
              </a:rPr>
              <a:t>NVivo will allow you to:</a:t>
            </a:r>
            <a:endParaRPr>
              <a:solidFill>
                <a:srgbClr val="000000"/>
              </a:solidFill>
              <a:latin typeface="Proxima Nova"/>
              <a:ea typeface="Proxima Nova"/>
              <a:cs typeface="Proxima Nova"/>
              <a:sym typeface="Proxima Nova"/>
            </a:endParaRPr>
          </a:p>
          <a:p>
            <a:pPr indent="-298450" lvl="0" marL="457200" rtl="0" algn="l">
              <a:spcBef>
                <a:spcPts val="1600"/>
              </a:spcBef>
              <a:spcAft>
                <a:spcPts val="0"/>
              </a:spcAft>
              <a:buClr>
                <a:schemeClr val="dk1"/>
              </a:buClr>
              <a:buSzPts val="1100"/>
              <a:buChar char="●"/>
            </a:pPr>
            <a:r>
              <a:rPr lang="en-GB">
                <a:solidFill>
                  <a:srgbClr val="000000"/>
                </a:solidFill>
                <a:latin typeface="Proxima Nova"/>
                <a:ea typeface="Proxima Nova"/>
                <a:cs typeface="Proxima Nova"/>
                <a:sym typeface="Proxima Nova"/>
              </a:rPr>
              <a:t>test theories</a:t>
            </a:r>
            <a:endParaRPr>
              <a:solidFill>
                <a:srgbClr val="000000"/>
              </a:solidFill>
              <a:latin typeface="Proxima Nova"/>
              <a:ea typeface="Proxima Nova"/>
              <a:cs typeface="Proxima Nova"/>
              <a:sym typeface="Proxima Nova"/>
            </a:endParaRPr>
          </a:p>
          <a:p>
            <a:pPr indent="-298450" lvl="0" marL="457200" rtl="0" algn="l">
              <a:spcBef>
                <a:spcPts val="0"/>
              </a:spcBef>
              <a:spcAft>
                <a:spcPts val="0"/>
              </a:spcAft>
              <a:buClr>
                <a:schemeClr val="dk1"/>
              </a:buClr>
              <a:buSzPts val="1100"/>
              <a:buChar char="●"/>
            </a:pPr>
            <a:r>
              <a:rPr lang="en-GB">
                <a:solidFill>
                  <a:srgbClr val="000000"/>
                </a:solidFill>
                <a:latin typeface="Proxima Nova"/>
                <a:ea typeface="Proxima Nova"/>
                <a:cs typeface="Proxima Nova"/>
                <a:sym typeface="Proxima Nova"/>
              </a:rPr>
              <a:t>identify trends in your data</a:t>
            </a:r>
            <a:endParaRPr>
              <a:solidFill>
                <a:srgbClr val="000000"/>
              </a:solidFill>
              <a:latin typeface="Proxima Nova"/>
              <a:ea typeface="Proxima Nova"/>
              <a:cs typeface="Proxima Nova"/>
              <a:sym typeface="Proxima Nova"/>
            </a:endParaRPr>
          </a:p>
          <a:p>
            <a:pPr indent="-298450" lvl="0" marL="457200" rtl="0" algn="l">
              <a:spcBef>
                <a:spcPts val="0"/>
              </a:spcBef>
              <a:spcAft>
                <a:spcPts val="0"/>
              </a:spcAft>
              <a:buClr>
                <a:srgbClr val="000000"/>
              </a:buClr>
              <a:buSzPts val="1100"/>
              <a:buFont typeface="Proxima Nova"/>
              <a:buChar char="●"/>
            </a:pPr>
            <a:r>
              <a:rPr lang="en-GB">
                <a:solidFill>
                  <a:srgbClr val="000000"/>
                </a:solidFill>
                <a:latin typeface="Proxima Nova"/>
                <a:ea typeface="Proxima Nova"/>
                <a:cs typeface="Proxima Nova"/>
                <a:sym typeface="Proxima Nova"/>
              </a:rPr>
              <a:t>cross-examine &amp; explore information in multiple ways</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Questions? Reach out to </a:t>
            </a:r>
            <a:r>
              <a:rPr b="1" lang="en-GB" u="sng">
                <a:solidFill>
                  <a:srgbClr val="000000"/>
                </a:solidFill>
                <a:latin typeface="Proxima Nova"/>
                <a:ea typeface="Proxima Nova"/>
                <a:cs typeface="Proxima Nova"/>
                <a:sym typeface="Proxima Nova"/>
                <a:hlinkClick r:id="rId3"/>
              </a:rPr>
              <a:t>nvivo-rc@sfu.ca</a:t>
            </a:r>
            <a:r>
              <a:rPr b="1" lang="en-GB">
                <a:solidFill>
                  <a:srgbClr val="000000"/>
                </a:solidFill>
                <a:latin typeface="Proxima Nova"/>
                <a:ea typeface="Proxima Nova"/>
                <a:cs typeface="Proxima Nova"/>
                <a:sym typeface="Proxima Nova"/>
              </a:rPr>
              <a:t> </a:t>
            </a:r>
            <a:endParaRPr b="1">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1600"/>
              </a:spcBef>
              <a:spcAft>
                <a:spcPts val="1600"/>
              </a:spcAft>
              <a:buNone/>
            </a:pPr>
            <a:r>
              <a:t/>
            </a:r>
            <a:endParaRPr>
              <a:solidFill>
                <a:srgbClr val="000000"/>
              </a:solidFill>
              <a:latin typeface="Proxima Nova"/>
              <a:ea typeface="Proxima Nova"/>
              <a:cs typeface="Proxima Nova"/>
              <a:sym typeface="Proxima Nova"/>
            </a:endParaRPr>
          </a:p>
        </p:txBody>
      </p:sp>
      <p:pic>
        <p:nvPicPr>
          <p:cNvPr id="149" name="Google Shape;149;p30"/>
          <p:cNvPicPr preferRelativeResize="0"/>
          <p:nvPr/>
        </p:nvPicPr>
        <p:blipFill rotWithShape="1">
          <a:blip r:embed="rId4">
            <a:alphaModFix/>
          </a:blip>
          <a:srcRect b="0" l="65913" r="0" t="0"/>
          <a:stretch/>
        </p:blipFill>
        <p:spPr>
          <a:xfrm>
            <a:off x="5501450" y="2420100"/>
            <a:ext cx="2760224" cy="83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Quantitative data analysis: R</a:t>
            </a:r>
            <a:endParaRPr b="1">
              <a:latin typeface="Proxima Nova"/>
              <a:ea typeface="Proxima Nova"/>
              <a:cs typeface="Proxima Nova"/>
              <a:sym typeface="Proxima Nova"/>
            </a:endParaRPr>
          </a:p>
        </p:txBody>
      </p:sp>
      <p:sp>
        <p:nvSpPr>
          <p:cNvPr id="155" name="Google Shape;15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R is a freely available open source statistical language that is used for data manipulation, data visualization, and statistical analyses. It is powerful, platform independent, and extensible.</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R can also be used to generate publication-quality graphics, including equations. </a:t>
            </a:r>
            <a:endParaRPr>
              <a:solidFill>
                <a:srgbClr val="000000"/>
              </a:solidFill>
              <a:latin typeface="Proxima Nova"/>
              <a:ea typeface="Proxima Nova"/>
              <a:cs typeface="Proxima Nova"/>
              <a:sym typeface="Proxima Nova"/>
            </a:endParaRPr>
          </a:p>
          <a:p>
            <a:pPr indent="0" lvl="0" marL="0" rtl="0" algn="l">
              <a:spcBef>
                <a:spcPts val="1600"/>
              </a:spcBef>
              <a:spcAft>
                <a:spcPts val="1600"/>
              </a:spcAft>
              <a:buNone/>
            </a:pPr>
            <a:r>
              <a:rPr lang="en-GB">
                <a:solidFill>
                  <a:srgbClr val="000000"/>
                </a:solidFill>
                <a:latin typeface="Proxima Nova"/>
                <a:ea typeface="Proxima Nova"/>
                <a:cs typeface="Proxima Nova"/>
                <a:sym typeface="Proxima Nova"/>
              </a:rPr>
              <a:t>Questions? </a:t>
            </a:r>
            <a:r>
              <a:rPr lang="en-GB">
                <a:solidFill>
                  <a:schemeClr val="dk1"/>
                </a:solidFill>
                <a:latin typeface="Proxima Nova"/>
                <a:ea typeface="Proxima Nova"/>
                <a:cs typeface="Proxima Nova"/>
                <a:sym typeface="Proxima Nova"/>
              </a:rPr>
              <a:t>Reach out to </a:t>
            </a:r>
            <a:r>
              <a:rPr b="1" lang="en-GB" u="sng">
                <a:solidFill>
                  <a:schemeClr val="dk1"/>
                </a:solidFill>
                <a:latin typeface="Proxima Nova"/>
                <a:ea typeface="Proxima Nova"/>
                <a:cs typeface="Proxima Nova"/>
                <a:sym typeface="Proxima Nova"/>
                <a:hlinkClick r:id="rId3"/>
              </a:rPr>
              <a:t>data-services@sfu.ca</a:t>
            </a:r>
            <a:r>
              <a:rPr b="1" lang="en-GB">
                <a:solidFill>
                  <a:schemeClr val="dk1"/>
                </a:solidFill>
                <a:latin typeface="Proxima Nova"/>
                <a:ea typeface="Proxima Nova"/>
                <a:cs typeface="Proxima Nova"/>
                <a:sym typeface="Proxima Nova"/>
              </a:rPr>
              <a:t> </a:t>
            </a:r>
            <a:r>
              <a:rPr lang="en-GB">
                <a:solidFill>
                  <a:schemeClr val="dk1"/>
                </a:solidFill>
                <a:latin typeface="Proxima Nova"/>
                <a:ea typeface="Proxima Nova"/>
                <a:cs typeface="Proxima Nova"/>
                <a:sym typeface="Proxima Nova"/>
              </a:rPr>
              <a:t>for assistance.  </a:t>
            </a:r>
            <a:endParaRPr>
              <a:solidFill>
                <a:srgbClr val="000000"/>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2"/>
          <p:cNvSpPr txBox="1"/>
          <p:nvPr>
            <p:ph type="title"/>
          </p:nvPr>
        </p:nvSpPr>
        <p:spPr>
          <a:xfrm>
            <a:off x="311700" y="275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Citation management: Zotero &amp; Mendeley</a:t>
            </a:r>
            <a:endParaRPr b="1">
              <a:latin typeface="Proxima Nova"/>
              <a:ea typeface="Proxima Nova"/>
              <a:cs typeface="Proxima Nova"/>
              <a:sym typeface="Proxima Nova"/>
            </a:endParaRPr>
          </a:p>
        </p:txBody>
      </p:sp>
      <p:sp>
        <p:nvSpPr>
          <p:cNvPr id="161" name="Google Shape;161;p32"/>
          <p:cNvSpPr txBox="1"/>
          <p:nvPr>
            <p:ph idx="1" type="body"/>
          </p:nvPr>
        </p:nvSpPr>
        <p:spPr>
          <a:xfrm>
            <a:off x="311700" y="960300"/>
            <a:ext cx="8520600" cy="3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Citation management tools can help you: </a:t>
            </a:r>
            <a:endParaRPr>
              <a:solidFill>
                <a:srgbClr val="000000"/>
              </a:solidFill>
              <a:latin typeface="Proxima Nova"/>
              <a:ea typeface="Proxima Nova"/>
              <a:cs typeface="Proxima Nova"/>
              <a:sym typeface="Proxima Nova"/>
            </a:endParaRPr>
          </a:p>
          <a:p>
            <a:pPr indent="-342900" lvl="0" marL="457200" rtl="0" algn="l">
              <a:spcBef>
                <a:spcPts val="160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Access, organize, and share your reference sources online, all in one place</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Import references from library databases, websites &amp; PDFs</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Create properly formatted citations + bibliographies in seconds</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Questions? Reach out to </a:t>
            </a:r>
            <a:r>
              <a:rPr b="1" lang="en-GB" u="sng">
                <a:solidFill>
                  <a:srgbClr val="000000"/>
                </a:solidFill>
                <a:latin typeface="Proxima Nova"/>
                <a:ea typeface="Proxima Nova"/>
                <a:cs typeface="Proxima Nova"/>
                <a:sym typeface="Proxima Nova"/>
                <a:hlinkClick r:id="rId3"/>
              </a:rPr>
              <a:t>citation-managers@sfu.ca</a:t>
            </a:r>
            <a:r>
              <a:rPr lang="en-GB">
                <a:solidFill>
                  <a:srgbClr val="000000"/>
                </a:solidFill>
                <a:latin typeface="Proxima Nova"/>
                <a:ea typeface="Proxima Nova"/>
                <a:cs typeface="Proxima Nova"/>
                <a:sym typeface="Proxima Nova"/>
              </a:rPr>
              <a:t> for assistance.   </a:t>
            </a:r>
            <a:endParaRPr>
              <a:solidFill>
                <a:srgbClr val="000000"/>
              </a:solidFill>
              <a:latin typeface="Proxima Nova"/>
              <a:ea typeface="Proxima Nova"/>
              <a:cs typeface="Proxima Nova"/>
              <a:sym typeface="Proxima Nova"/>
            </a:endParaRPr>
          </a:p>
        </p:txBody>
      </p:sp>
      <p:pic>
        <p:nvPicPr>
          <p:cNvPr descr="zotero.png" id="162" name="Google Shape;162;p32"/>
          <p:cNvPicPr preferRelativeResize="0"/>
          <p:nvPr/>
        </p:nvPicPr>
        <p:blipFill>
          <a:blip r:embed="rId4">
            <a:alphaModFix/>
          </a:blip>
          <a:stretch>
            <a:fillRect/>
          </a:stretch>
        </p:blipFill>
        <p:spPr>
          <a:xfrm>
            <a:off x="1763321" y="2936359"/>
            <a:ext cx="1961950" cy="436725"/>
          </a:xfrm>
          <a:prstGeom prst="rect">
            <a:avLst/>
          </a:prstGeom>
          <a:noFill/>
          <a:ln>
            <a:noFill/>
          </a:ln>
        </p:spPr>
      </p:pic>
      <p:pic>
        <p:nvPicPr>
          <p:cNvPr descr="logo-mendeley.png" id="163" name="Google Shape;163;p32"/>
          <p:cNvPicPr preferRelativeResize="0"/>
          <p:nvPr/>
        </p:nvPicPr>
        <p:blipFill>
          <a:blip r:embed="rId5">
            <a:alphaModFix/>
          </a:blip>
          <a:stretch>
            <a:fillRect/>
          </a:stretch>
        </p:blipFill>
        <p:spPr>
          <a:xfrm>
            <a:off x="4171375" y="2913926"/>
            <a:ext cx="1961950" cy="4815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Research Data Management</a:t>
            </a:r>
            <a:endParaRPr b="1">
              <a:latin typeface="Proxima Nova"/>
              <a:ea typeface="Proxima Nova"/>
              <a:cs typeface="Proxima Nova"/>
              <a:sym typeface="Proxima Nova"/>
            </a:endParaRPr>
          </a:p>
        </p:txBody>
      </p:sp>
      <p:sp>
        <p:nvSpPr>
          <p:cNvPr id="169" name="Google Shape;169;p33"/>
          <p:cNvSpPr txBox="1"/>
          <p:nvPr>
            <p:ph idx="1" type="body"/>
          </p:nvPr>
        </p:nvSpPr>
        <p:spPr>
          <a:xfrm>
            <a:off x="311700" y="961200"/>
            <a:ext cx="8520600" cy="3416400"/>
          </a:xfrm>
          <a:prstGeom prst="rect">
            <a:avLst/>
          </a:prstGeom>
        </p:spPr>
        <p:txBody>
          <a:bodyPr anchorCtr="0" anchor="t" bIns="91425" lIns="91425" spcFirstLastPara="1" rIns="91425" wrap="square" tIns="91425">
            <a:noAutofit/>
          </a:bodyPr>
          <a:lstStyle/>
          <a:p>
            <a:pPr indent="0" lvl="0" marL="0" rtl="0" algn="l">
              <a:spcBef>
                <a:spcPts val="1700"/>
              </a:spcBef>
              <a:spcAft>
                <a:spcPts val="0"/>
              </a:spcAft>
              <a:buNone/>
            </a:pPr>
            <a:r>
              <a:rPr lang="en-GB">
                <a:solidFill>
                  <a:srgbClr val="000000"/>
                </a:solidFill>
                <a:highlight>
                  <a:srgbClr val="FFFFFF"/>
                </a:highlight>
                <a:latin typeface="Proxima Nova"/>
                <a:ea typeface="Proxima Nova"/>
                <a:cs typeface="Proxima Nova"/>
                <a:sym typeface="Proxima Nova"/>
              </a:rPr>
              <a:t>The Data Services team offers:</a:t>
            </a:r>
            <a:endParaRPr>
              <a:solidFill>
                <a:srgbClr val="000000"/>
              </a:solidFill>
              <a:highlight>
                <a:srgbClr val="FFFFFF"/>
              </a:highlight>
              <a:latin typeface="Proxima Nova"/>
              <a:ea typeface="Proxima Nova"/>
              <a:cs typeface="Proxima Nova"/>
              <a:sym typeface="Proxima Nova"/>
            </a:endParaRPr>
          </a:p>
          <a:p>
            <a:pPr indent="-342900" lvl="0" marL="457200" rtl="0" algn="l">
              <a:spcBef>
                <a:spcPts val="2200"/>
              </a:spcBef>
              <a:spcAft>
                <a:spcPts val="0"/>
              </a:spcAft>
              <a:buClr>
                <a:srgbClr val="000000"/>
              </a:buClr>
              <a:buSzPts val="1800"/>
              <a:buFont typeface="Proxima Nova"/>
              <a:buChar char="●"/>
            </a:pPr>
            <a:r>
              <a:rPr lang="en-GB">
                <a:solidFill>
                  <a:srgbClr val="000000"/>
                </a:solidFill>
                <a:highlight>
                  <a:srgbClr val="FFFFFF"/>
                </a:highlight>
                <a:latin typeface="Proxima Nova"/>
                <a:ea typeface="Proxima Nova"/>
                <a:cs typeface="Proxima Nova"/>
                <a:sym typeface="Proxima Nova"/>
              </a:rPr>
              <a:t>Workshops, tutorials, and one-on-one assistance in data management planning, with a focus on funding agency requirements.</a:t>
            </a:r>
            <a:endParaRPr>
              <a:solidFill>
                <a:srgbClr val="000000"/>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highlight>
                  <a:srgbClr val="FFFFFF"/>
                </a:highlight>
                <a:latin typeface="Proxima Nova"/>
                <a:ea typeface="Proxima Nova"/>
                <a:cs typeface="Proxima Nova"/>
                <a:sym typeface="Proxima Nova"/>
              </a:rPr>
              <a:t>Expertise in data deposit, including deposit into Radar, SFU's Research Data Repository. </a:t>
            </a:r>
            <a:endParaRPr>
              <a:solidFill>
                <a:srgbClr val="000000"/>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highlight>
                  <a:srgbClr val="FFFFFF"/>
                </a:highlight>
                <a:latin typeface="Proxima Nova"/>
                <a:ea typeface="Proxima Nova"/>
                <a:cs typeface="Proxima Nova"/>
                <a:sym typeface="Proxima Nova"/>
              </a:rPr>
              <a:t>Access to secondary data, including datasets, statistics, GIS, and maps from providers such as Statistics Canada.</a:t>
            </a:r>
            <a:endParaRPr>
              <a:solidFill>
                <a:srgbClr val="000000"/>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highlight>
                  <a:srgbClr val="FFFFFF"/>
                </a:highlight>
                <a:latin typeface="Proxima Nova"/>
                <a:ea typeface="Proxima Nova"/>
                <a:cs typeface="Proxima Nova"/>
                <a:sym typeface="Proxima Nova"/>
              </a:rPr>
              <a:t>Research and reference help regarding research data.</a:t>
            </a:r>
            <a:endParaRPr>
              <a:solidFill>
                <a:srgbClr val="000000"/>
              </a:solidFill>
              <a:highlight>
                <a:srgbClr val="FFFFFF"/>
              </a:highlight>
              <a:latin typeface="Proxima Nova"/>
              <a:ea typeface="Proxima Nova"/>
              <a:cs typeface="Proxima Nova"/>
              <a:sym typeface="Proxima Nova"/>
            </a:endParaRPr>
          </a:p>
          <a:p>
            <a:pPr indent="0" lvl="0" marL="0" rtl="0" algn="l">
              <a:spcBef>
                <a:spcPts val="2200"/>
              </a:spcBef>
              <a:spcAft>
                <a:spcPts val="0"/>
              </a:spcAft>
              <a:buNone/>
            </a:pPr>
            <a:r>
              <a:rPr lang="en-GB">
                <a:solidFill>
                  <a:srgbClr val="000000"/>
                </a:solidFill>
                <a:latin typeface="Proxima Nova"/>
                <a:ea typeface="Proxima Nova"/>
                <a:cs typeface="Proxima Nova"/>
                <a:sym typeface="Proxima Nova"/>
              </a:rPr>
              <a:t>Questions? Reach out to </a:t>
            </a:r>
            <a:r>
              <a:rPr b="1" lang="en-GB" u="sng">
                <a:solidFill>
                  <a:srgbClr val="000000"/>
                </a:solidFill>
                <a:latin typeface="Proxima Nova"/>
                <a:ea typeface="Proxima Nova"/>
                <a:cs typeface="Proxima Nova"/>
                <a:sym typeface="Proxima Nova"/>
                <a:hlinkClick r:id="rId3"/>
              </a:rPr>
              <a:t>data-services@sfu.ca</a:t>
            </a:r>
            <a:r>
              <a:rPr b="1" lang="en-GB">
                <a:solidFill>
                  <a:srgbClr val="000000"/>
                </a:solidFill>
                <a:latin typeface="Proxima Nova"/>
                <a:ea typeface="Proxima Nova"/>
                <a:cs typeface="Proxima Nova"/>
                <a:sym typeface="Proxima Nova"/>
              </a:rPr>
              <a:t> </a:t>
            </a:r>
            <a:r>
              <a:rPr lang="en-GB">
                <a:solidFill>
                  <a:srgbClr val="000000"/>
                </a:solidFill>
                <a:latin typeface="Proxima Nova"/>
                <a:ea typeface="Proxima Nova"/>
                <a:cs typeface="Proxima Nova"/>
                <a:sym typeface="Proxima Nova"/>
              </a:rPr>
              <a:t>for assistance.  </a:t>
            </a:r>
            <a:endParaRPr>
              <a:solidFill>
                <a:srgbClr val="000000"/>
              </a:solidFill>
              <a:highlight>
                <a:srgbClr val="FFFFFF"/>
              </a:highlight>
              <a:latin typeface="Proxima Nova"/>
              <a:ea typeface="Proxima Nova"/>
              <a:cs typeface="Proxima Nova"/>
              <a:sym typeface="Proxima Nova"/>
            </a:endParaRPr>
          </a:p>
          <a:p>
            <a:pPr indent="0" lvl="0" marL="0" rtl="0" algn="l">
              <a:spcBef>
                <a:spcPts val="1700"/>
              </a:spcBef>
              <a:spcAft>
                <a:spcPts val="0"/>
              </a:spcAft>
              <a:buNone/>
            </a:pPr>
            <a:r>
              <a:t/>
            </a:r>
            <a:endParaRPr>
              <a:solidFill>
                <a:srgbClr val="000000"/>
              </a:solidFill>
              <a:highlight>
                <a:srgbClr val="FFFFFF"/>
              </a:highlight>
              <a:latin typeface="Proxima Nova"/>
              <a:ea typeface="Proxima Nova"/>
              <a:cs typeface="Proxima Nova"/>
              <a:sym typeface="Proxima Nova"/>
            </a:endParaRPr>
          </a:p>
          <a:p>
            <a:pPr indent="0" lvl="0" marL="0" rtl="0" algn="l">
              <a:spcBef>
                <a:spcPts val="2200"/>
              </a:spcBef>
              <a:spcAft>
                <a:spcPts val="1600"/>
              </a:spcAft>
              <a:buNone/>
            </a:pPr>
            <a:r>
              <a:t/>
            </a:r>
            <a:endParaRPr>
              <a:solidFill>
                <a:srgbClr val="000000"/>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4"/>
          <p:cNvSpPr txBox="1"/>
          <p:nvPr>
            <p:ph type="title"/>
          </p:nvPr>
        </p:nvSpPr>
        <p:spPr>
          <a:xfrm>
            <a:off x="311700" y="354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GIS support: ArcGIS, QGIS</a:t>
            </a:r>
            <a:endParaRPr b="1">
              <a:latin typeface="Proxima Nova"/>
              <a:ea typeface="Proxima Nova"/>
              <a:cs typeface="Proxima Nova"/>
              <a:sym typeface="Proxima Nova"/>
            </a:endParaRPr>
          </a:p>
        </p:txBody>
      </p:sp>
      <p:sp>
        <p:nvSpPr>
          <p:cNvPr id="175" name="Google Shape;175;p34"/>
          <p:cNvSpPr txBox="1"/>
          <p:nvPr>
            <p:ph idx="1" type="body"/>
          </p:nvPr>
        </p:nvSpPr>
        <p:spPr>
          <a:xfrm>
            <a:off x="311700" y="1005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Sarah Zhang, the </a:t>
            </a:r>
            <a:r>
              <a:rPr lang="en-GB">
                <a:solidFill>
                  <a:srgbClr val="333333"/>
                </a:solidFill>
                <a:highlight>
                  <a:srgbClr val="FFFFFF"/>
                </a:highlight>
                <a:latin typeface="Proxima Nova"/>
                <a:ea typeface="Proxima Nova"/>
                <a:cs typeface="Proxima Nova"/>
                <a:sym typeface="Proxima Nova"/>
              </a:rPr>
              <a:t>GIS &amp; Map Librarian and Liaison Librarian for Geography can assist you with: </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introducing GIS (Geographic Information Systems)</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technical issues with ArcGIS or QGIS software</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searching for geospatial data</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answering questions specific to your project</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demonstrating features and techniques.</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Questions? Contact Sarah: </a:t>
            </a:r>
            <a:r>
              <a:rPr b="1" lang="en-GB" u="sng">
                <a:solidFill>
                  <a:srgbClr val="000000"/>
                </a:solidFill>
                <a:latin typeface="Proxima Nova"/>
                <a:ea typeface="Proxima Nova"/>
                <a:cs typeface="Proxima Nova"/>
                <a:sym typeface="Proxima Nova"/>
                <a:hlinkClick r:id="rId3"/>
              </a:rPr>
              <a:t>tza68@sfu.ca</a:t>
            </a:r>
            <a:r>
              <a:rPr b="1" lang="en-GB">
                <a:solidFill>
                  <a:srgbClr val="000000"/>
                </a:solidFill>
                <a:latin typeface="Proxima Nova"/>
                <a:ea typeface="Proxima Nova"/>
                <a:cs typeface="Proxima Nova"/>
                <a:sym typeface="Proxima Nova"/>
              </a:rPr>
              <a:t> </a:t>
            </a:r>
            <a:endParaRPr b="1">
              <a:solidFill>
                <a:srgbClr val="000000"/>
              </a:solidFill>
              <a:latin typeface="Proxima Nova"/>
              <a:ea typeface="Proxima Nova"/>
              <a:cs typeface="Proxima Nova"/>
              <a:sym typeface="Proxima Nova"/>
            </a:endParaRPr>
          </a:p>
          <a:p>
            <a:pPr indent="0" lvl="0" marL="0" rtl="0" algn="l">
              <a:spcBef>
                <a:spcPts val="0"/>
              </a:spcBef>
              <a:spcAft>
                <a:spcPts val="1600"/>
              </a:spcAft>
              <a:buNone/>
            </a:pPr>
            <a:r>
              <a:t/>
            </a:r>
            <a:endParaRPr>
              <a:solidFill>
                <a:srgbClr val="000000"/>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Scholarly publishing and digital projects support</a:t>
            </a:r>
            <a:endParaRPr b="1">
              <a:latin typeface="Proxima Nova"/>
              <a:ea typeface="Proxima Nova"/>
              <a:cs typeface="Proxima Nova"/>
              <a:sym typeface="Proxima Nova"/>
            </a:endParaRPr>
          </a:p>
        </p:txBody>
      </p:sp>
      <p:sp>
        <p:nvSpPr>
          <p:cNvPr id="181" name="Google Shape;181;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highlight>
                  <a:srgbClr val="FFFFFF"/>
                </a:highlight>
                <a:latin typeface="Proxima Nova"/>
                <a:ea typeface="Proxima Nova"/>
                <a:cs typeface="Proxima Nova"/>
                <a:sym typeface="Proxima Nova"/>
              </a:rPr>
              <a:t>Digital Scholarship librarians can assist with: </a:t>
            </a:r>
            <a:endParaRPr>
              <a:solidFill>
                <a:srgbClr val="333333"/>
              </a:solidFill>
              <a:highlight>
                <a:srgbClr val="FFFFFF"/>
              </a:highlight>
              <a:latin typeface="Proxima Nova"/>
              <a:ea typeface="Proxima Nova"/>
              <a:cs typeface="Proxima Nova"/>
              <a:sym typeface="Proxima Nova"/>
            </a:endParaRPr>
          </a:p>
          <a:p>
            <a:pPr indent="-342900" lvl="0" marL="457200" rtl="0" algn="l">
              <a:spcBef>
                <a:spcPts val="1600"/>
              </a:spcBef>
              <a:spcAft>
                <a:spcPts val="0"/>
              </a:spcAft>
              <a:buClr>
                <a:srgbClr val="333333"/>
              </a:buClr>
              <a:buSzPts val="1800"/>
              <a:buFont typeface="Proxima Nova"/>
              <a:buChar char="●"/>
            </a:pPr>
            <a:r>
              <a:rPr lang="en-GB">
                <a:solidFill>
                  <a:srgbClr val="333333"/>
                </a:solidFill>
                <a:highlight>
                  <a:srgbClr val="FFFFFF"/>
                </a:highlight>
                <a:latin typeface="Proxima Nova"/>
                <a:ea typeface="Proxima Nova"/>
                <a:cs typeface="Proxima Nova"/>
                <a:sym typeface="Proxima Nova"/>
              </a:rPr>
              <a:t>Make your work open access, including information on SFU’s Open Access Policy &amp; the Open Access Fund</a:t>
            </a:r>
            <a:endParaRPr>
              <a:solidFill>
                <a:srgbClr val="333333"/>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333333"/>
              </a:buClr>
              <a:buSzPts val="1800"/>
              <a:buFont typeface="Proxima Nova"/>
              <a:buChar char="●"/>
            </a:pPr>
            <a:r>
              <a:rPr lang="en-GB">
                <a:solidFill>
                  <a:srgbClr val="333333"/>
                </a:solidFill>
                <a:highlight>
                  <a:srgbClr val="FFFFFF"/>
                </a:highlight>
                <a:latin typeface="Proxima Nova"/>
                <a:ea typeface="Proxima Nova"/>
                <a:cs typeface="Proxima Nova"/>
                <a:sym typeface="Proxima Nova"/>
              </a:rPr>
              <a:t>Explore publishing choices</a:t>
            </a:r>
            <a:endParaRPr>
              <a:solidFill>
                <a:srgbClr val="333333"/>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333333"/>
              </a:buClr>
              <a:buSzPts val="1800"/>
              <a:buFont typeface="Proxima Nova"/>
              <a:buChar char="●"/>
            </a:pPr>
            <a:r>
              <a:rPr lang="en-GB">
                <a:solidFill>
                  <a:srgbClr val="333333"/>
                </a:solidFill>
                <a:highlight>
                  <a:srgbClr val="FFFFFF"/>
                </a:highlight>
                <a:latin typeface="Proxima Nova"/>
                <a:ea typeface="Proxima Nova"/>
                <a:cs typeface="Proxima Nova"/>
                <a:sym typeface="Proxima Nova"/>
              </a:rPr>
              <a:t>Research impact &amp; online visibility</a:t>
            </a:r>
            <a:endParaRPr>
              <a:solidFill>
                <a:srgbClr val="333333"/>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333333"/>
              </a:buClr>
              <a:buSzPts val="1800"/>
              <a:buFont typeface="Proxima Nova"/>
              <a:buChar char="●"/>
            </a:pPr>
            <a:r>
              <a:rPr lang="en-GB">
                <a:solidFill>
                  <a:srgbClr val="333333"/>
                </a:solidFill>
                <a:highlight>
                  <a:srgbClr val="FFFFFF"/>
                </a:highlight>
                <a:latin typeface="Proxima Nova"/>
                <a:ea typeface="Proxima Nova"/>
                <a:cs typeface="Proxima Nova"/>
                <a:sym typeface="Proxima Nova"/>
              </a:rPr>
              <a:t>Digital skill-building + digital project collaboration with the Digital Humanities Innovation Lab (DHIL)</a:t>
            </a:r>
            <a:endParaRPr>
              <a:solidFill>
                <a:srgbClr val="333333"/>
              </a:solidFill>
              <a:highlight>
                <a:srgbClr val="FFFFFF"/>
              </a:highlight>
              <a:latin typeface="Proxima Nova"/>
              <a:ea typeface="Proxima Nova"/>
              <a:cs typeface="Proxima Nova"/>
              <a:sym typeface="Proxima Nova"/>
            </a:endParaRPr>
          </a:p>
          <a:p>
            <a:pPr indent="0" lvl="0" marL="0" rtl="0" algn="l">
              <a:spcBef>
                <a:spcPts val="1600"/>
              </a:spcBef>
              <a:spcAft>
                <a:spcPts val="1600"/>
              </a:spcAft>
              <a:buNone/>
            </a:pPr>
            <a:r>
              <a:rPr lang="en-GB">
                <a:solidFill>
                  <a:srgbClr val="333333"/>
                </a:solidFill>
                <a:highlight>
                  <a:srgbClr val="FFFFFF"/>
                </a:highlight>
                <a:latin typeface="Proxima Nova"/>
                <a:ea typeface="Proxima Nova"/>
                <a:cs typeface="Proxima Nova"/>
                <a:sym typeface="Proxima Nova"/>
              </a:rPr>
              <a:t>Questions? Get in touch with </a:t>
            </a:r>
            <a:r>
              <a:rPr b="1" lang="en-GB" u="sng">
                <a:solidFill>
                  <a:srgbClr val="000000"/>
                </a:solidFill>
                <a:highlight>
                  <a:srgbClr val="FFFFFF"/>
                </a:highlight>
                <a:latin typeface="Proxima Nova"/>
                <a:ea typeface="Proxima Nova"/>
                <a:cs typeface="Proxima Nova"/>
                <a:sym typeface="Proxima Nova"/>
                <a:hlinkClick r:id="rId3"/>
              </a:rPr>
              <a:t>digital-scholarship@sfu.ca</a:t>
            </a:r>
            <a:r>
              <a:rPr lang="en-GB">
                <a:solidFill>
                  <a:srgbClr val="333333"/>
                </a:solidFill>
                <a:highlight>
                  <a:srgbClr val="FFFFFF"/>
                </a:highlight>
                <a:latin typeface="Proxima Nova"/>
                <a:ea typeface="Proxima Nova"/>
                <a:cs typeface="Proxima Nova"/>
                <a:sym typeface="Proxima Nova"/>
              </a:rPr>
              <a:t> </a:t>
            </a: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600"/>
              </a:spcAft>
              <a:buClr>
                <a:schemeClr val="dk1"/>
              </a:buClr>
              <a:buSzPts val="1100"/>
              <a:buFont typeface="Arial"/>
              <a:buNone/>
            </a:pPr>
            <a:r>
              <a:rPr b="1" lang="en-GB">
                <a:latin typeface="Proxima Nova"/>
                <a:ea typeface="Proxima Nova"/>
                <a:cs typeface="Proxima Nova"/>
                <a:sym typeface="Proxima Nova"/>
              </a:rPr>
              <a:t>English as an Additional Language support</a:t>
            </a:r>
            <a:endParaRPr b="1">
              <a:latin typeface="Proxima Nova"/>
              <a:ea typeface="Proxima Nova"/>
              <a:cs typeface="Proxima Nova"/>
              <a:sym typeface="Proxima Nova"/>
            </a:endParaRPr>
          </a:p>
        </p:txBody>
      </p:sp>
      <p:sp>
        <p:nvSpPr>
          <p:cNvPr id="187" name="Google Shape;187;p36"/>
          <p:cNvSpPr txBox="1"/>
          <p:nvPr>
            <p:ph idx="1" type="body"/>
          </p:nvPr>
        </p:nvSpPr>
        <p:spPr>
          <a:xfrm>
            <a:off x="311700" y="1109950"/>
            <a:ext cx="8520600" cy="30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Proxima Nova"/>
                <a:ea typeface="Proxima Nova"/>
                <a:cs typeface="Proxima Nova"/>
                <a:sym typeface="Proxima Nova"/>
              </a:rPr>
              <a:t>Tim Mossman, the EAL/ESL Specialist, can assist with:</a:t>
            </a:r>
            <a:endParaRPr>
              <a:solidFill>
                <a:schemeClr val="dk1"/>
              </a:solidFill>
              <a:latin typeface="Proxima Nova"/>
              <a:ea typeface="Proxima Nova"/>
              <a:cs typeface="Proxima Nova"/>
              <a:sym typeface="Proxima Nova"/>
            </a:endParaRPr>
          </a:p>
          <a:p>
            <a:pPr indent="-342900" lvl="0" marL="457200" rtl="0" algn="l">
              <a:spcBef>
                <a:spcPts val="600"/>
              </a:spcBef>
              <a:spcAft>
                <a:spcPts val="0"/>
              </a:spcAft>
              <a:buClr>
                <a:schemeClr val="dk1"/>
              </a:buClr>
              <a:buSzPts val="1800"/>
              <a:buFont typeface="Proxima Nova"/>
              <a:buChar char="●"/>
            </a:pPr>
            <a:r>
              <a:rPr lang="en-GB">
                <a:solidFill>
                  <a:schemeClr val="dk1"/>
                </a:solidFill>
                <a:latin typeface="Proxima Nova"/>
                <a:ea typeface="Proxima Nova"/>
                <a:cs typeface="Proxima Nova"/>
                <a:sym typeface="Proxima Nova"/>
              </a:rPr>
              <a:t>Academic writing: word usage, grammar, sentence structure, making connections between ideas, elaborating and expanding arguments, logical reasoning, paraphrasing  techniques, and more.</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GB">
                <a:solidFill>
                  <a:schemeClr val="dk1"/>
                </a:solidFill>
                <a:latin typeface="Proxima Nova"/>
                <a:ea typeface="Proxima Nova"/>
                <a:cs typeface="Proxima Nova"/>
                <a:sym typeface="Proxima Nova"/>
              </a:rPr>
              <a:t>Academic reading: skimming and scanning, critical reading, comprehension and analysis, and more.</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GB">
                <a:solidFill>
                  <a:schemeClr val="dk1"/>
                </a:solidFill>
                <a:latin typeface="Proxima Nova"/>
                <a:ea typeface="Proxima Nova"/>
                <a:cs typeface="Proxima Nova"/>
                <a:sym typeface="Proxima Nova"/>
              </a:rPr>
              <a:t>Conversational and academic speaking and listening: comprehensibility, presentation techniques, pronunciation, pragmatic competence, and more.</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1600"/>
              </a:spcAft>
              <a:buNone/>
            </a:pPr>
            <a:r>
              <a:t/>
            </a:r>
            <a:endParaRPr>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Copyright support</a:t>
            </a:r>
            <a:endParaRPr b="1">
              <a:latin typeface="Proxima Nova"/>
              <a:ea typeface="Proxima Nova"/>
              <a:cs typeface="Proxima Nova"/>
              <a:sym typeface="Proxima Nova"/>
            </a:endParaRPr>
          </a:p>
        </p:txBody>
      </p:sp>
      <p:sp>
        <p:nvSpPr>
          <p:cNvPr id="193" name="Google Shape;193;p37"/>
          <p:cNvSpPr txBox="1"/>
          <p:nvPr>
            <p:ph idx="1" type="body"/>
          </p:nvPr>
        </p:nvSpPr>
        <p:spPr>
          <a:xfrm>
            <a:off x="311700" y="1152475"/>
            <a:ext cx="673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The Copyright office can answer questions like: </a:t>
            </a:r>
            <a:endParaRPr>
              <a:solidFill>
                <a:srgbClr val="000000"/>
              </a:solidFill>
              <a:latin typeface="Proxima Nova"/>
              <a:ea typeface="Proxima Nova"/>
              <a:cs typeface="Proxima Nova"/>
              <a:sym typeface="Proxima Nova"/>
            </a:endParaRPr>
          </a:p>
          <a:p>
            <a:pPr indent="-342900" lvl="0" marL="457200" rtl="0" algn="l">
              <a:spcBef>
                <a:spcPts val="160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Can I show a video clip in my tutorial?</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How do I know if I am allowed to use an image in my slides?</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Am I able to include an article I previously published in my thesis?</a:t>
            </a:r>
            <a:endParaRPr>
              <a:solidFill>
                <a:srgbClr val="000000"/>
              </a:solidFill>
              <a:latin typeface="Proxima Nova"/>
              <a:ea typeface="Proxima Nova"/>
              <a:cs typeface="Proxima Nova"/>
              <a:sym typeface="Proxima Nova"/>
            </a:endParaRPr>
          </a:p>
          <a:p>
            <a:pPr indent="0" lvl="0" marL="0" rtl="0" algn="l">
              <a:spcBef>
                <a:spcPts val="1600"/>
              </a:spcBef>
              <a:spcAft>
                <a:spcPts val="1600"/>
              </a:spcAft>
              <a:buNone/>
            </a:pPr>
            <a:r>
              <a:rPr lang="en-GB">
                <a:solidFill>
                  <a:srgbClr val="000000"/>
                </a:solidFill>
                <a:latin typeface="Proxima Nova"/>
                <a:ea typeface="Proxima Nova"/>
                <a:cs typeface="Proxima Nova"/>
                <a:sym typeface="Proxima Nova"/>
              </a:rPr>
              <a:t>To receive assistance over email, reach out to </a:t>
            </a:r>
            <a:r>
              <a:rPr b="1" lang="en-GB" u="sng">
                <a:solidFill>
                  <a:srgbClr val="000000"/>
                </a:solidFill>
                <a:latin typeface="Proxima Nova"/>
                <a:ea typeface="Proxima Nova"/>
                <a:cs typeface="Proxima Nova"/>
                <a:sym typeface="Proxima Nova"/>
                <a:hlinkClick r:id="rId3"/>
              </a:rPr>
              <a:t>copy@sfu.ca</a:t>
            </a:r>
            <a:r>
              <a:rPr b="1" lang="en-GB">
                <a:solidFill>
                  <a:srgbClr val="000000"/>
                </a:solidFill>
                <a:latin typeface="Proxima Nova"/>
                <a:ea typeface="Proxima Nova"/>
                <a:cs typeface="Proxima Nova"/>
                <a:sym typeface="Proxima Nova"/>
              </a:rPr>
              <a:t>. </a:t>
            </a:r>
            <a:endParaRPr b="1">
              <a:solidFill>
                <a:srgbClr val="000000"/>
              </a:solidFill>
              <a:latin typeface="Proxima Nova"/>
              <a:ea typeface="Proxima Nova"/>
              <a:cs typeface="Proxima Nova"/>
              <a:sym typeface="Proxima Nova"/>
            </a:endParaRPr>
          </a:p>
        </p:txBody>
      </p:sp>
      <p:pic>
        <p:nvPicPr>
          <p:cNvPr descr="copyright-logo-stacked.jpg" id="194" name="Google Shape;194;p37"/>
          <p:cNvPicPr preferRelativeResize="0"/>
          <p:nvPr/>
        </p:nvPicPr>
        <p:blipFill>
          <a:blip r:embed="rId4">
            <a:alphaModFix/>
          </a:blip>
          <a:stretch>
            <a:fillRect/>
          </a:stretch>
        </p:blipFill>
        <p:spPr>
          <a:xfrm>
            <a:off x="5673200" y="791772"/>
            <a:ext cx="2379375" cy="734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2400"/>
              <a:t>SFU Library is located on the unceded, traditional, and current territories o</a:t>
            </a:r>
            <a:r>
              <a:rPr lang="en-GB" sz="2400"/>
              <a:t>f the </a:t>
            </a:r>
            <a:r>
              <a:rPr lang="en-GB" sz="2400"/>
              <a:t>xʷməθkwəy̓əm, Sḵwx̱wú7mesh Úxwumixw</a:t>
            </a:r>
            <a:r>
              <a:rPr lang="en-GB" sz="2400">
                <a:solidFill>
                  <a:srgbClr val="000000"/>
                </a:solidFill>
              </a:rPr>
              <a:t>, Səl̓ílwətaɬ, q̓íc̓əy̓, and kʷikʷəƛə̓ m Nations</a:t>
            </a:r>
            <a:endParaRPr sz="2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8"/>
          <p:cNvSpPr txBox="1"/>
          <p:nvPr>
            <p:ph type="title"/>
          </p:nvPr>
        </p:nvSpPr>
        <p:spPr>
          <a:xfrm>
            <a:off x="311700" y="309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And more...</a:t>
            </a:r>
            <a:endParaRPr b="1">
              <a:latin typeface="Proxima Nova"/>
              <a:ea typeface="Proxima Nova"/>
              <a:cs typeface="Proxima Nova"/>
              <a:sym typeface="Proxima Nova"/>
            </a:endParaRPr>
          </a:p>
        </p:txBody>
      </p:sp>
      <p:sp>
        <p:nvSpPr>
          <p:cNvPr id="200" name="Google Shape;200;p38"/>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Tableau</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Thesis template formatting &amp; submission</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Git</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Python</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Grant writing</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Time management </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latin typeface="Proxima Nova"/>
                <a:ea typeface="Proxima Nova"/>
                <a:cs typeface="Proxima Nova"/>
                <a:sym typeface="Proxima Nova"/>
              </a:rPr>
              <a:t>Imposter syndrome</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Please visit the Research Commons website for more information, or email </a:t>
            </a:r>
            <a:r>
              <a:rPr b="1" lang="en-GB" u="sng">
                <a:solidFill>
                  <a:srgbClr val="000000"/>
                </a:solidFill>
                <a:latin typeface="Proxima Nova"/>
                <a:ea typeface="Proxima Nova"/>
                <a:cs typeface="Proxima Nova"/>
                <a:sym typeface="Proxima Nova"/>
                <a:hlinkClick r:id="rId3"/>
              </a:rPr>
              <a:t>research-commons@sfu.ca</a:t>
            </a:r>
            <a:r>
              <a:rPr b="1" lang="en-GB">
                <a:solidFill>
                  <a:srgbClr val="000000"/>
                </a:solidFill>
                <a:latin typeface="Proxima Nova"/>
                <a:ea typeface="Proxima Nova"/>
                <a:cs typeface="Proxima Nova"/>
                <a:sym typeface="Proxima Nova"/>
              </a:rPr>
              <a:t>. </a:t>
            </a:r>
            <a:endParaRPr b="1">
              <a:solidFill>
                <a:srgbClr val="000000"/>
              </a:solidFill>
              <a:latin typeface="Proxima Nova"/>
              <a:ea typeface="Proxima Nova"/>
              <a:cs typeface="Proxima Nova"/>
              <a:sym typeface="Proxima Nova"/>
            </a:endParaRPr>
          </a:p>
          <a:p>
            <a:pPr indent="0" lvl="0" marL="0" rtl="0" algn="r">
              <a:spcBef>
                <a:spcPts val="1600"/>
              </a:spcBef>
              <a:spcAft>
                <a:spcPts val="1600"/>
              </a:spcAft>
              <a:buNone/>
            </a:pPr>
            <a:r>
              <a:t/>
            </a:r>
            <a:endParaRPr b="1" sz="2800">
              <a:solidFill>
                <a:srgbClr val="000000"/>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Identify</a:t>
            </a:r>
            <a:r>
              <a:rPr b="1" lang="en-GB">
                <a:latin typeface="Proxima Nova"/>
                <a:ea typeface="Proxima Nova"/>
                <a:cs typeface="Proxima Nova"/>
                <a:sym typeface="Proxima Nova"/>
              </a:rPr>
              <a:t> the following</a:t>
            </a:r>
            <a:endParaRPr b="1">
              <a:latin typeface="Proxima Nova"/>
              <a:ea typeface="Proxima Nova"/>
              <a:cs typeface="Proxima Nova"/>
              <a:sym typeface="Proxima Nova"/>
            </a:endParaRPr>
          </a:p>
        </p:txBody>
      </p:sp>
      <p:sp>
        <p:nvSpPr>
          <p:cNvPr id="206" name="Google Shape;206;p39"/>
          <p:cNvSpPr txBox="1"/>
          <p:nvPr>
            <p:ph idx="1" type="body"/>
          </p:nvPr>
        </p:nvSpPr>
        <p:spPr>
          <a:xfrm>
            <a:off x="311700" y="1152475"/>
            <a:ext cx="85206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highlight>
                  <a:srgbClr val="FFFFFF"/>
                </a:highlight>
                <a:latin typeface="Proxima Nova"/>
                <a:ea typeface="Proxima Nova"/>
                <a:cs typeface="Proxima Nova"/>
                <a:sym typeface="Proxima Nova"/>
              </a:rPr>
              <a:t>Hardesty, D. L., &amp; Little, B. J. (2009). Industrial sites and monuments. </a:t>
            </a:r>
            <a:r>
              <a:rPr i="1" lang="en-GB">
                <a:solidFill>
                  <a:srgbClr val="000000"/>
                </a:solidFill>
                <a:latin typeface="Proxima Nova"/>
                <a:ea typeface="Proxima Nova"/>
                <a:cs typeface="Proxima Nova"/>
                <a:sym typeface="Proxima Nova"/>
              </a:rPr>
              <a:t>Assessing site significance: A guide for archaeologists and historians</a:t>
            </a:r>
            <a:r>
              <a:rPr lang="en-GB">
                <a:solidFill>
                  <a:srgbClr val="000000"/>
                </a:solidFill>
                <a:highlight>
                  <a:srgbClr val="FFFFFF"/>
                </a:highlight>
                <a:latin typeface="Proxima Nova"/>
                <a:ea typeface="Proxima Nova"/>
                <a:cs typeface="Proxima Nova"/>
                <a:sym typeface="Proxima Nova"/>
              </a:rPr>
              <a:t> (pp. 91 - 107). Lanham, MA: AltaMira Press. </a:t>
            </a:r>
            <a:endParaRPr>
              <a:solidFill>
                <a:srgbClr val="000000"/>
              </a:solidFill>
              <a:highlight>
                <a:srgbClr val="FFFFFF"/>
              </a:highlight>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highlight>
                  <a:srgbClr val="FFFFFF"/>
                </a:highlight>
                <a:latin typeface="Proxima Nova"/>
                <a:ea typeface="Proxima Nova"/>
                <a:cs typeface="Proxima Nova"/>
                <a:sym typeface="Proxima Nova"/>
              </a:rPr>
              <a:t>Chirikure, S., &amp; Pwiti, G. (2008). Community involvement in archaeology and cultural heritage management. </a:t>
            </a:r>
            <a:r>
              <a:rPr i="1" lang="en-GB">
                <a:solidFill>
                  <a:srgbClr val="000000"/>
                </a:solidFill>
                <a:highlight>
                  <a:srgbClr val="FFFFFF"/>
                </a:highlight>
                <a:latin typeface="Proxima Nova"/>
                <a:ea typeface="Proxima Nova"/>
                <a:cs typeface="Proxima Nova"/>
                <a:sym typeface="Proxima Nova"/>
              </a:rPr>
              <a:t>Current Anthropology,</a:t>
            </a:r>
            <a:r>
              <a:rPr lang="en-GB">
                <a:solidFill>
                  <a:srgbClr val="000000"/>
                </a:solidFill>
                <a:highlight>
                  <a:srgbClr val="FFFFFF"/>
                </a:highlight>
                <a:latin typeface="Proxima Nova"/>
                <a:ea typeface="Proxima Nova"/>
                <a:cs typeface="Proxima Nova"/>
                <a:sym typeface="Proxima Nova"/>
              </a:rPr>
              <a:t> </a:t>
            </a:r>
            <a:r>
              <a:rPr i="1" lang="en-GB">
                <a:solidFill>
                  <a:srgbClr val="000000"/>
                </a:solidFill>
                <a:highlight>
                  <a:srgbClr val="FFFFFF"/>
                </a:highlight>
                <a:latin typeface="Proxima Nova"/>
                <a:ea typeface="Proxima Nova"/>
                <a:cs typeface="Proxima Nova"/>
                <a:sym typeface="Proxima Nova"/>
              </a:rPr>
              <a:t>49</a:t>
            </a:r>
            <a:r>
              <a:rPr lang="en-GB">
                <a:solidFill>
                  <a:srgbClr val="000000"/>
                </a:solidFill>
                <a:highlight>
                  <a:srgbClr val="FFFFFF"/>
                </a:highlight>
                <a:latin typeface="Proxima Nova"/>
                <a:ea typeface="Proxima Nova"/>
                <a:cs typeface="Proxima Nova"/>
                <a:sym typeface="Proxima Nova"/>
              </a:rPr>
              <a:t>(3),</a:t>
            </a:r>
            <a:r>
              <a:rPr lang="en-GB">
                <a:solidFill>
                  <a:srgbClr val="000000"/>
                </a:solidFill>
                <a:latin typeface="Proxima Nova"/>
                <a:ea typeface="Proxima Nova"/>
                <a:cs typeface="Proxima Nova"/>
                <a:sym typeface="Proxima Nova"/>
              </a:rPr>
              <a:t> 467-485.</a:t>
            </a:r>
            <a:r>
              <a:rPr lang="en-GB">
                <a:solidFill>
                  <a:srgbClr val="000000"/>
                </a:solidFill>
                <a:highlight>
                  <a:srgbClr val="FFFFFF"/>
                </a:highlight>
                <a:latin typeface="Proxima Nova"/>
                <a:ea typeface="Proxima Nova"/>
                <a:cs typeface="Proxima Nova"/>
                <a:sym typeface="Proxima Nova"/>
              </a:rPr>
              <a:t> doi:</a:t>
            </a:r>
            <a:r>
              <a:rPr lang="en-GB">
                <a:solidFill>
                  <a:srgbClr val="000000"/>
                </a:solidFill>
                <a:latin typeface="Proxima Nova"/>
                <a:ea typeface="Proxima Nova"/>
                <a:cs typeface="Proxima Nova"/>
                <a:sym typeface="Proxima Nova"/>
              </a:rPr>
              <a:t> 10.1086/588496</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i="1" lang="en-GB">
                <a:solidFill>
                  <a:srgbClr val="000000"/>
                </a:solidFill>
                <a:highlight>
                  <a:srgbClr val="FFFFFF"/>
                </a:highlight>
                <a:latin typeface="Proxima Nova"/>
                <a:ea typeface="Proxima Nova"/>
                <a:cs typeface="Proxima Nova"/>
                <a:sym typeface="Proxima Nova"/>
              </a:rPr>
              <a:t>Tsilhqot'in Nation v. British Columbia</a:t>
            </a:r>
            <a:r>
              <a:rPr lang="en-GB">
                <a:solidFill>
                  <a:srgbClr val="000000"/>
                </a:solidFill>
                <a:highlight>
                  <a:srgbClr val="FFFFFF"/>
                </a:highlight>
                <a:latin typeface="Proxima Nova"/>
                <a:ea typeface="Proxima Nova"/>
                <a:cs typeface="Proxima Nova"/>
                <a:sym typeface="Proxima Nova"/>
              </a:rPr>
              <a:t>, 2007 BCSC 1700, CarswellBC 2741. </a:t>
            </a:r>
            <a:endParaRPr>
              <a:solidFill>
                <a:srgbClr val="000000"/>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rPr i="1" lang="en-GB">
                <a:solidFill>
                  <a:srgbClr val="000000"/>
                </a:solidFill>
                <a:highlight>
                  <a:srgbClr val="FFFFFF"/>
                </a:highlight>
                <a:latin typeface="Proxima Nova"/>
                <a:ea typeface="Proxima Nova"/>
                <a:cs typeface="Proxima Nova"/>
                <a:sym typeface="Proxima Nova"/>
              </a:rPr>
              <a:t>Canadian Environmental Protection Act</a:t>
            </a:r>
            <a:r>
              <a:rPr lang="en-GB">
                <a:solidFill>
                  <a:srgbClr val="000000"/>
                </a:solidFill>
                <a:highlight>
                  <a:srgbClr val="FFFFFF"/>
                </a:highlight>
                <a:latin typeface="Proxima Nova"/>
                <a:ea typeface="Proxima Nova"/>
                <a:cs typeface="Proxima Nova"/>
                <a:sym typeface="Proxima Nova"/>
              </a:rPr>
              <a:t>, 1999, SC 1999, c 33.</a:t>
            </a:r>
            <a:endParaRPr>
              <a:solidFill>
                <a:srgbClr val="000000"/>
              </a:solidFill>
              <a:highlight>
                <a:srgbClr val="FFFFFF"/>
              </a:highlight>
              <a:latin typeface="Proxima Nova"/>
              <a:ea typeface="Proxima Nova"/>
              <a:cs typeface="Proxima Nova"/>
              <a:sym typeface="Proxima Nova"/>
            </a:endParaRPr>
          </a:p>
          <a:p>
            <a:pPr indent="0" lvl="0" marL="0" rtl="0" algn="l">
              <a:spcBef>
                <a:spcPts val="1600"/>
              </a:spcBef>
              <a:spcAft>
                <a:spcPts val="0"/>
              </a:spcAft>
              <a:buNone/>
            </a:pPr>
            <a:r>
              <a:t/>
            </a:r>
            <a:endParaRPr>
              <a:solidFill>
                <a:srgbClr val="000000"/>
              </a:solidFill>
              <a:highlight>
                <a:srgbClr val="FFFFFF"/>
              </a:highlight>
              <a:latin typeface="Proxima Nova"/>
              <a:ea typeface="Proxima Nova"/>
              <a:cs typeface="Proxima Nova"/>
              <a:sym typeface="Proxima Nova"/>
            </a:endParaRPr>
          </a:p>
          <a:p>
            <a:pPr indent="0" lvl="0" marL="0" rtl="0" algn="l">
              <a:spcBef>
                <a:spcPts val="1600"/>
              </a:spcBef>
              <a:spcAft>
                <a:spcPts val="1600"/>
              </a:spcAft>
              <a:buNone/>
            </a:pPr>
            <a:r>
              <a:t/>
            </a:r>
            <a:endParaRPr>
              <a:solidFill>
                <a:srgbClr val="000000"/>
              </a:solidFill>
              <a:highlight>
                <a:srgbClr val="FFFFFF"/>
              </a:highlight>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Key databases</a:t>
            </a:r>
            <a:endParaRPr b="1">
              <a:latin typeface="Proxima Nova"/>
              <a:ea typeface="Proxima Nova"/>
              <a:cs typeface="Proxima Nova"/>
              <a:sym typeface="Proxima Nova"/>
            </a:endParaRPr>
          </a:p>
        </p:txBody>
      </p:sp>
      <p:graphicFrame>
        <p:nvGraphicFramePr>
          <p:cNvPr id="212" name="Google Shape;212;p40"/>
          <p:cNvGraphicFramePr/>
          <p:nvPr/>
        </p:nvGraphicFramePr>
        <p:xfrm>
          <a:off x="952500" y="1428775"/>
          <a:ext cx="3000000" cy="3000000"/>
        </p:xfrm>
        <a:graphic>
          <a:graphicData uri="http://schemas.openxmlformats.org/drawingml/2006/table">
            <a:tbl>
              <a:tblPr>
                <a:noFill/>
                <a:tableStyleId>{E292B9C8-BBF4-4710-8DD8-2C38A02DF3E8}</a:tableStyleId>
              </a:tblPr>
              <a:tblGrid>
                <a:gridCol w="3619500"/>
                <a:gridCol w="3619500"/>
              </a:tblGrid>
              <a:tr h="381000">
                <a:tc>
                  <a:txBody>
                    <a:bodyPr/>
                    <a:lstStyle/>
                    <a:p>
                      <a:pPr indent="0" lvl="0" marL="0" rtl="0" algn="r">
                        <a:spcBef>
                          <a:spcPts val="0"/>
                        </a:spcBef>
                        <a:spcAft>
                          <a:spcPts val="0"/>
                        </a:spcAft>
                        <a:buNone/>
                      </a:pPr>
                      <a:r>
                        <a:rPr b="1" lang="en-GB" sz="1800">
                          <a:latin typeface="Proxima Nova"/>
                          <a:ea typeface="Proxima Nova"/>
                          <a:cs typeface="Proxima Nova"/>
                          <a:sym typeface="Proxima Nova"/>
                        </a:rPr>
                        <a:t>Web of Science</a:t>
                      </a:r>
                      <a:endParaRPr b="1"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1800">
                          <a:latin typeface="Proxima Nova"/>
                          <a:ea typeface="Proxima Nova"/>
                          <a:cs typeface="Proxima Nova"/>
                          <a:sym typeface="Proxima Nova"/>
                        </a:rPr>
                        <a:t>Most comprehensive science database</a:t>
                      </a:r>
                      <a:endParaRPr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b="1" lang="en-GB" sz="1800">
                          <a:latin typeface="Proxima Nova"/>
                          <a:ea typeface="Proxima Nova"/>
                          <a:cs typeface="Proxima Nova"/>
                          <a:sym typeface="Proxima Nova"/>
                        </a:rPr>
                        <a:t>Anthropology Plus</a:t>
                      </a:r>
                      <a:endParaRPr b="1"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1800">
                          <a:latin typeface="Proxima Nova"/>
                          <a:ea typeface="Proxima Nova"/>
                          <a:cs typeface="Proxima Nova"/>
                          <a:sym typeface="Proxima Nova"/>
                        </a:rPr>
                        <a:t>Anthropological journal articles</a:t>
                      </a:r>
                      <a:endParaRPr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b="1" lang="en-GB" sz="1800">
                          <a:latin typeface="Proxima Nova"/>
                          <a:ea typeface="Proxima Nova"/>
                          <a:cs typeface="Proxima Nova"/>
                          <a:sym typeface="Proxima Nova"/>
                        </a:rPr>
                        <a:t>Google Scholar</a:t>
                      </a:r>
                      <a:endParaRPr b="1"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1800">
                          <a:latin typeface="Proxima Nova"/>
                          <a:ea typeface="Proxima Nova"/>
                          <a:cs typeface="Proxima Nova"/>
                          <a:sym typeface="Proxima Nova"/>
                        </a:rPr>
                        <a:t>Scholarly literature in google</a:t>
                      </a:r>
                      <a:endParaRPr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b="1" lang="en-GB" sz="1800">
                          <a:latin typeface="Proxima Nova"/>
                          <a:ea typeface="Proxima Nova"/>
                          <a:cs typeface="Proxima Nova"/>
                          <a:sym typeface="Proxima Nova"/>
                        </a:rPr>
                        <a:t>CanLII</a:t>
                      </a:r>
                      <a:endParaRPr b="1"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1800">
                          <a:latin typeface="Proxima Nova"/>
                          <a:ea typeface="Proxima Nova"/>
                          <a:cs typeface="Proxima Nova"/>
                          <a:sym typeface="Proxima Nova"/>
                        </a:rPr>
                        <a:t>Canadian case law and statutes</a:t>
                      </a:r>
                      <a:endParaRPr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b="1" lang="en-GB" sz="1800">
                          <a:latin typeface="Proxima Nova"/>
                          <a:ea typeface="Proxima Nova"/>
                          <a:cs typeface="Proxima Nova"/>
                          <a:sym typeface="Proxima Nova"/>
                        </a:rPr>
                        <a:t>GEOBASE</a:t>
                      </a:r>
                      <a:endParaRPr b="1"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rgbClr val="333333"/>
                          </a:solidFill>
                          <a:highlight>
                            <a:srgbClr val="FFFFFF"/>
                          </a:highlight>
                          <a:latin typeface="Proxima Nova"/>
                          <a:ea typeface="Proxima Nova"/>
                          <a:cs typeface="Proxima Nova"/>
                          <a:sym typeface="Proxima Nova"/>
                        </a:rPr>
                        <a:t>Human and physical geography</a:t>
                      </a:r>
                      <a:endParaRPr sz="1800">
                        <a:latin typeface="Proxima Nova"/>
                        <a:ea typeface="Proxima Nova"/>
                        <a:cs typeface="Proxima Nova"/>
                        <a:sym typeface="Proxima Nov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13" name="Google Shape;213;p40"/>
          <p:cNvSpPr txBox="1"/>
          <p:nvPr/>
        </p:nvSpPr>
        <p:spPr>
          <a:xfrm>
            <a:off x="225900" y="4411425"/>
            <a:ext cx="86064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Proxima Nova"/>
                <a:ea typeface="Proxima Nova"/>
                <a:cs typeface="Proxima Nova"/>
                <a:sym typeface="Proxima Nova"/>
              </a:rPr>
              <a:t>For help with US case law &amp; legislation, see our research guide: </a:t>
            </a:r>
            <a:r>
              <a:rPr lang="en-GB" u="sng">
                <a:solidFill>
                  <a:schemeClr val="hlink"/>
                </a:solidFill>
                <a:latin typeface="Proxima Nova"/>
                <a:ea typeface="Proxima Nova"/>
                <a:cs typeface="Proxima Nova"/>
                <a:sym typeface="Proxima Nova"/>
                <a:hlinkClick r:id="rId3"/>
              </a:rPr>
              <a:t>http://www.lib.sfu.ca/help/research-assistance/subject/criminology/legal-information/united-states-case-law</a:t>
            </a:r>
            <a:endParaRPr>
              <a:latin typeface="Proxima Nova"/>
              <a:ea typeface="Proxima Nova"/>
              <a:cs typeface="Proxima Nova"/>
              <a:sym typeface="Proxima Nova"/>
            </a:endParaRPr>
          </a:p>
          <a:p>
            <a:pPr indent="0" lvl="0" marL="0" rtl="0" algn="l">
              <a:spcBef>
                <a:spcPts val="0"/>
              </a:spcBef>
              <a:spcAft>
                <a:spcPts val="0"/>
              </a:spcAft>
              <a:buNone/>
            </a:pPr>
            <a:r>
              <a:rPr lang="en-GB">
                <a:latin typeface="Proxima Nova"/>
                <a:ea typeface="Proxima Nova"/>
                <a:cs typeface="Proxima Nova"/>
                <a:sym typeface="Proxima Nova"/>
              </a:rPr>
              <a:t> </a:t>
            </a:r>
            <a:endParaRPr>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41"/>
          <p:cNvSpPr txBox="1"/>
          <p:nvPr>
            <p:ph type="title"/>
          </p:nvPr>
        </p:nvSpPr>
        <p:spPr>
          <a:xfrm>
            <a:off x="304800" y="282450"/>
            <a:ext cx="8565600" cy="5426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Droid Sans"/>
              <a:buNone/>
            </a:pPr>
            <a:r>
              <a:rPr i="0" lang="en-GB" sz="2400" u="none" cap="none" strike="noStrike">
                <a:solidFill>
                  <a:schemeClr val="dk1"/>
                </a:solidFill>
                <a:latin typeface="Proxima Nova"/>
                <a:ea typeface="Proxima Nova"/>
                <a:cs typeface="Proxima Nova"/>
                <a:sym typeface="Proxima Nova"/>
              </a:rPr>
              <a:t>Boolean Logic: AND &amp; OR</a:t>
            </a:r>
            <a:endParaRPr i="0" sz="2400" u="none" cap="none" strike="noStrike">
              <a:solidFill>
                <a:schemeClr val="dk1"/>
              </a:solidFill>
              <a:latin typeface="Proxima Nova"/>
              <a:ea typeface="Proxima Nova"/>
              <a:cs typeface="Proxima Nova"/>
              <a:sym typeface="Proxima Nova"/>
            </a:endParaRPr>
          </a:p>
        </p:txBody>
      </p:sp>
      <p:sp>
        <p:nvSpPr>
          <p:cNvPr id="219" name="Google Shape;219;p41"/>
          <p:cNvSpPr/>
          <p:nvPr/>
        </p:nvSpPr>
        <p:spPr>
          <a:xfrm>
            <a:off x="1298692" y="3739800"/>
            <a:ext cx="676200" cy="35849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20" name="Google Shape;220;p41"/>
          <p:cNvPicPr preferRelativeResize="0"/>
          <p:nvPr/>
        </p:nvPicPr>
        <p:blipFill rotWithShape="1">
          <a:blip r:embed="rId3">
            <a:alphaModFix/>
          </a:blip>
          <a:srcRect b="0" l="0" r="0" t="0"/>
          <a:stretch/>
        </p:blipFill>
        <p:spPr>
          <a:xfrm>
            <a:off x="152400" y="971550"/>
            <a:ext cx="8582649" cy="3239081"/>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2"/>
          <p:cNvSpPr txBox="1"/>
          <p:nvPr>
            <p:ph type="title"/>
          </p:nvPr>
        </p:nvSpPr>
        <p:spPr>
          <a:xfrm>
            <a:off x="304800" y="282450"/>
            <a:ext cx="8565600" cy="5426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Droid Sans"/>
              <a:buNone/>
            </a:pPr>
            <a:r>
              <a:rPr i="0" lang="en-GB" sz="2400" u="none" cap="none" strike="noStrike">
                <a:solidFill>
                  <a:schemeClr val="dk1"/>
                </a:solidFill>
                <a:latin typeface="Proxima Nova"/>
                <a:ea typeface="Proxima Nova"/>
                <a:cs typeface="Proxima Nova"/>
                <a:sym typeface="Proxima Nova"/>
              </a:rPr>
              <a:t>Database search techniques</a:t>
            </a:r>
            <a:endParaRPr>
              <a:latin typeface="Proxima Nova"/>
              <a:ea typeface="Proxima Nova"/>
              <a:cs typeface="Proxima Nova"/>
              <a:sym typeface="Proxima Nova"/>
            </a:endParaRPr>
          </a:p>
        </p:txBody>
      </p:sp>
      <p:graphicFrame>
        <p:nvGraphicFramePr>
          <p:cNvPr id="226" name="Google Shape;226;p42"/>
          <p:cNvGraphicFramePr/>
          <p:nvPr/>
        </p:nvGraphicFramePr>
        <p:xfrm>
          <a:off x="430125" y="1024950"/>
          <a:ext cx="3000000" cy="3000000"/>
        </p:xfrm>
        <a:graphic>
          <a:graphicData uri="http://schemas.openxmlformats.org/drawingml/2006/table">
            <a:tbl>
              <a:tblPr>
                <a:noFill/>
                <a:tableStyleId>{E292B9C8-BBF4-4710-8DD8-2C38A02DF3E8}</a:tableStyleId>
              </a:tblPr>
              <a:tblGrid>
                <a:gridCol w="4186800"/>
                <a:gridCol w="4128150"/>
              </a:tblGrid>
              <a:tr h="472075">
                <a:tc>
                  <a:txBody>
                    <a:bodyPr/>
                    <a:lstStyle/>
                    <a:p>
                      <a:pPr indent="0" lvl="0" marL="0" marR="0" rtl="0" algn="l">
                        <a:lnSpc>
                          <a:spcPct val="100000"/>
                        </a:lnSpc>
                        <a:spcBef>
                          <a:spcPts val="0"/>
                        </a:spcBef>
                        <a:spcAft>
                          <a:spcPts val="0"/>
                        </a:spcAft>
                        <a:buClr>
                          <a:srgbClr val="000000"/>
                        </a:buClr>
                        <a:buFont typeface="Droid Sans"/>
                        <a:buNone/>
                      </a:pPr>
                      <a:r>
                        <a:rPr b="1" lang="en-GB" sz="1800" u="none" cap="none" strike="noStrike">
                          <a:latin typeface="Proxima Nova"/>
                          <a:ea typeface="Proxima Nova"/>
                          <a:cs typeface="Proxima Nova"/>
                          <a:sym typeface="Proxima Nova"/>
                        </a:rPr>
                        <a:t>Narrow/decrease</a:t>
                      </a:r>
                      <a:r>
                        <a:rPr lang="en-GB" sz="1800" u="none" cap="none" strike="noStrike">
                          <a:latin typeface="Proxima Nova"/>
                          <a:ea typeface="Proxima Nova"/>
                          <a:cs typeface="Proxima Nova"/>
                          <a:sym typeface="Proxima Nova"/>
                        </a:rPr>
                        <a:t> your search results</a:t>
                      </a:r>
                      <a:endParaRPr>
                        <a:latin typeface="Proxima Nova"/>
                        <a:ea typeface="Proxima Nova"/>
                        <a:cs typeface="Proxima Nova"/>
                        <a:sym typeface="Proxima Nova"/>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54585A"/>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54585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Droid Sans"/>
                        <a:buNone/>
                      </a:pPr>
                      <a:r>
                        <a:rPr b="1" lang="en-GB" sz="1800" u="none" cap="none" strike="noStrike">
                          <a:latin typeface="Proxima Nova"/>
                          <a:ea typeface="Proxima Nova"/>
                          <a:cs typeface="Proxima Nova"/>
                          <a:sym typeface="Proxima Nova"/>
                        </a:rPr>
                        <a:t>Expand/increase</a:t>
                      </a:r>
                      <a:r>
                        <a:rPr lang="en-GB" sz="1800" u="none" cap="none" strike="noStrike">
                          <a:latin typeface="Proxima Nova"/>
                          <a:ea typeface="Proxima Nova"/>
                          <a:cs typeface="Proxima Nova"/>
                          <a:sym typeface="Proxima Nova"/>
                        </a:rPr>
                        <a:t> your search results</a:t>
                      </a:r>
                      <a:endParaRPr>
                        <a:latin typeface="Proxima Nova"/>
                        <a:ea typeface="Proxima Nova"/>
                        <a:cs typeface="Proxima Nova"/>
                        <a:sym typeface="Proxima Nova"/>
                      </a:endParaRPr>
                    </a:p>
                  </a:txBody>
                  <a:tcPr marT="91425" marB="91425" marR="91425" marL="91425">
                    <a:lnL cap="flat" cmpd="sng" w="9525">
                      <a:solidFill>
                        <a:srgbClr val="54585A"/>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54585A"/>
                      </a:solidFill>
                      <a:prstDash val="solid"/>
                      <a:round/>
                      <a:headEnd len="sm" w="sm" type="none"/>
                      <a:tailEnd len="sm" w="sm" type="none"/>
                    </a:lnB>
                  </a:tcPr>
                </a:tc>
              </a:tr>
              <a:tr h="1788350">
                <a:tc>
                  <a:txBody>
                    <a:bodyPr/>
                    <a:lstStyle/>
                    <a:p>
                      <a:pPr indent="-219075" lvl="0" marL="219075" marR="0" rtl="0" algn="l">
                        <a:lnSpc>
                          <a:spcPct val="115000"/>
                        </a:lnSpc>
                        <a:spcBef>
                          <a:spcPts val="0"/>
                        </a:spcBef>
                        <a:spcAft>
                          <a:spcPts val="0"/>
                        </a:spcAft>
                        <a:buClr>
                          <a:srgbClr val="54585A"/>
                        </a:buClr>
                        <a:buSzPts val="1800"/>
                        <a:buFont typeface="Proxima Nova"/>
                        <a:buChar char="-"/>
                      </a:pPr>
                      <a:r>
                        <a:rPr lang="en-GB" sz="1800" u="none" cap="none" strike="noStrike">
                          <a:solidFill>
                            <a:schemeClr val="dk1"/>
                          </a:solidFill>
                          <a:latin typeface="Proxima Nova"/>
                          <a:ea typeface="Proxima Nova"/>
                          <a:cs typeface="Proxima Nova"/>
                          <a:sym typeface="Proxima Nova"/>
                        </a:rPr>
                        <a:t>phrase searching using quotation marks</a:t>
                      </a:r>
                      <a:br>
                        <a:rPr lang="en-GB" sz="1800" u="none" cap="none" strike="noStrike">
                          <a:solidFill>
                            <a:srgbClr val="54585A"/>
                          </a:solidFill>
                          <a:latin typeface="Proxima Nova"/>
                          <a:ea typeface="Proxima Nova"/>
                          <a:cs typeface="Proxima Nova"/>
                          <a:sym typeface="Proxima Nova"/>
                        </a:rPr>
                      </a:br>
                      <a:r>
                        <a:rPr lang="en-GB" sz="1800" u="none" cap="none" strike="noStrike">
                          <a:solidFill>
                            <a:srgbClr val="54585A"/>
                          </a:solidFill>
                          <a:latin typeface="Proxima Nova"/>
                          <a:ea typeface="Proxima Nova"/>
                          <a:cs typeface="Proxima Nova"/>
                          <a:sym typeface="Proxima Nova"/>
                        </a:rPr>
                        <a:t>e.g. “road vehicle”</a:t>
                      </a:r>
                      <a:endParaRPr sz="1800" u="none" cap="none" strike="noStrike">
                        <a:solidFill>
                          <a:srgbClr val="54585A"/>
                        </a:solidFill>
                        <a:latin typeface="Proxima Nova"/>
                        <a:ea typeface="Proxima Nova"/>
                        <a:cs typeface="Proxima Nova"/>
                        <a:sym typeface="Proxima Nova"/>
                      </a:endParaRPr>
                    </a:p>
                    <a:p>
                      <a:pPr indent="-219075" lvl="0" marL="219075" marR="0" rtl="0" algn="l">
                        <a:lnSpc>
                          <a:spcPct val="115000"/>
                        </a:lnSpc>
                        <a:spcBef>
                          <a:spcPts val="600"/>
                        </a:spcBef>
                        <a:spcAft>
                          <a:spcPts val="0"/>
                        </a:spcAft>
                        <a:buClr>
                          <a:srgbClr val="54585A"/>
                        </a:buClr>
                        <a:buSzPts val="1800"/>
                        <a:buFont typeface="Proxima Nova"/>
                        <a:buChar char="-"/>
                      </a:pPr>
                      <a:r>
                        <a:rPr lang="en-GB" sz="1800" u="none" cap="none" strike="noStrike">
                          <a:solidFill>
                            <a:schemeClr val="dk1"/>
                          </a:solidFill>
                          <a:latin typeface="Proxima Nova"/>
                          <a:ea typeface="Proxima Nova"/>
                          <a:cs typeface="Proxima Nova"/>
                          <a:sym typeface="Proxima Nova"/>
                        </a:rPr>
                        <a:t>using AND</a:t>
                      </a:r>
                      <a:br>
                        <a:rPr lang="en-GB" sz="1800" u="none" cap="none" strike="noStrike">
                          <a:solidFill>
                            <a:srgbClr val="54585A"/>
                          </a:solidFill>
                          <a:latin typeface="Proxima Nova"/>
                          <a:ea typeface="Proxima Nova"/>
                          <a:cs typeface="Proxima Nova"/>
                          <a:sym typeface="Proxima Nova"/>
                        </a:rPr>
                      </a:br>
                      <a:r>
                        <a:rPr lang="en-GB" sz="1800" u="none" cap="none" strike="noStrike">
                          <a:solidFill>
                            <a:srgbClr val="54585A"/>
                          </a:solidFill>
                          <a:latin typeface="Proxima Nova"/>
                          <a:ea typeface="Proxima Nova"/>
                          <a:cs typeface="Proxima Nova"/>
                          <a:sym typeface="Proxima Nova"/>
                        </a:rPr>
                        <a:t>e.g. “self driving” AND car</a:t>
                      </a:r>
                      <a:endParaRPr sz="1800" u="none" cap="none" strike="noStrike">
                        <a:solidFill>
                          <a:srgbClr val="54585A"/>
                        </a:solidFill>
                        <a:latin typeface="Proxima Nova"/>
                        <a:ea typeface="Proxima Nova"/>
                        <a:cs typeface="Proxima Nova"/>
                        <a:sym typeface="Proxima Nova"/>
                      </a:endParaRPr>
                    </a:p>
                    <a:p>
                      <a:pPr indent="-219075" lvl="0" marL="219075" marR="0" rtl="0" algn="l">
                        <a:lnSpc>
                          <a:spcPct val="115000"/>
                        </a:lnSpc>
                        <a:spcBef>
                          <a:spcPts val="600"/>
                        </a:spcBef>
                        <a:spcAft>
                          <a:spcPts val="0"/>
                        </a:spcAft>
                        <a:buClr>
                          <a:srgbClr val="54585A"/>
                        </a:buClr>
                        <a:buSzPts val="1800"/>
                        <a:buFont typeface="Proxima Nova"/>
                        <a:buChar char="-"/>
                      </a:pPr>
                      <a:r>
                        <a:rPr lang="en-GB" sz="1800" u="none" cap="none" strike="noStrike">
                          <a:solidFill>
                            <a:schemeClr val="dk1"/>
                          </a:solidFill>
                          <a:latin typeface="Proxima Nova"/>
                          <a:ea typeface="Proxima Nova"/>
                          <a:cs typeface="Proxima Nova"/>
                          <a:sym typeface="Proxima Nova"/>
                        </a:rPr>
                        <a:t>using limiters</a:t>
                      </a:r>
                      <a:br>
                        <a:rPr lang="en-GB" sz="1800" u="none" cap="none" strike="noStrike">
                          <a:solidFill>
                            <a:srgbClr val="54585A"/>
                          </a:solidFill>
                          <a:latin typeface="Proxima Nova"/>
                          <a:ea typeface="Proxima Nova"/>
                          <a:cs typeface="Proxima Nova"/>
                          <a:sym typeface="Proxima Nova"/>
                        </a:rPr>
                      </a:br>
                      <a:r>
                        <a:rPr lang="en-GB" sz="1800" u="none" cap="none" strike="noStrike">
                          <a:solidFill>
                            <a:srgbClr val="54585A"/>
                          </a:solidFill>
                          <a:latin typeface="Proxima Nova"/>
                          <a:ea typeface="Proxima Nova"/>
                          <a:cs typeface="Proxima Nova"/>
                          <a:sym typeface="Proxima Nova"/>
                        </a:rPr>
                        <a:t>e.g. </a:t>
                      </a:r>
                      <a:r>
                        <a:rPr lang="en-GB" sz="1800">
                          <a:solidFill>
                            <a:srgbClr val="54585A"/>
                          </a:solidFill>
                          <a:latin typeface="Proxima Nova"/>
                          <a:ea typeface="Proxima Nova"/>
                          <a:cs typeface="Proxima Nova"/>
                          <a:sym typeface="Proxima Nova"/>
                        </a:rPr>
                        <a:t>by date or browse</a:t>
                      </a:r>
                      <a:r>
                        <a:rPr lang="en-GB" sz="1800" u="none" cap="none" strike="noStrike">
                          <a:solidFill>
                            <a:srgbClr val="54585A"/>
                          </a:solidFill>
                          <a:latin typeface="Proxima Nova"/>
                          <a:ea typeface="Proxima Nova"/>
                          <a:cs typeface="Proxima Nova"/>
                          <a:sym typeface="Proxima Nova"/>
                        </a:rPr>
                        <a:t> Conference Papers</a:t>
                      </a:r>
                      <a:endParaRPr sz="1800" u="none" cap="none" strike="noStrike">
                        <a:solidFill>
                          <a:srgbClr val="54585A"/>
                        </a:solidFill>
                        <a:latin typeface="Proxima Nova"/>
                        <a:ea typeface="Proxima Nova"/>
                        <a:cs typeface="Proxima Nova"/>
                        <a:sym typeface="Proxima Nova"/>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54585A"/>
                      </a:solidFill>
                      <a:prstDash val="solid"/>
                      <a:round/>
                      <a:headEnd len="sm" w="sm" type="none"/>
                      <a:tailEnd len="sm" w="sm" type="none"/>
                    </a:lnR>
                    <a:lnT cap="flat" cmpd="sng" w="9525">
                      <a:solidFill>
                        <a:srgbClr val="54585A"/>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238125" lvl="0" marL="238125" marR="0" rtl="0" algn="l">
                        <a:lnSpc>
                          <a:spcPct val="115000"/>
                        </a:lnSpc>
                        <a:spcBef>
                          <a:spcPts val="0"/>
                        </a:spcBef>
                        <a:spcAft>
                          <a:spcPts val="0"/>
                        </a:spcAft>
                        <a:buClr>
                          <a:srgbClr val="54585A"/>
                        </a:buClr>
                        <a:buSzPts val="1800"/>
                        <a:buFont typeface="Proxima Nova"/>
                        <a:buChar char="-"/>
                      </a:pPr>
                      <a:r>
                        <a:rPr lang="en-GB" sz="1800" u="none" cap="none" strike="noStrike">
                          <a:solidFill>
                            <a:schemeClr val="dk1"/>
                          </a:solidFill>
                          <a:latin typeface="Proxima Nova"/>
                          <a:ea typeface="Proxima Nova"/>
                          <a:cs typeface="Proxima Nova"/>
                          <a:sym typeface="Proxima Nova"/>
                        </a:rPr>
                        <a:t>truncation</a:t>
                      </a:r>
                      <a:br>
                        <a:rPr lang="en-GB" sz="1800" u="none" cap="none" strike="noStrike">
                          <a:solidFill>
                            <a:srgbClr val="54585A"/>
                          </a:solidFill>
                          <a:latin typeface="Proxima Nova"/>
                          <a:ea typeface="Proxima Nova"/>
                          <a:cs typeface="Proxima Nova"/>
                          <a:sym typeface="Proxima Nova"/>
                        </a:rPr>
                      </a:br>
                      <a:r>
                        <a:rPr lang="en-GB" sz="1800" u="none" cap="none" strike="noStrike">
                          <a:solidFill>
                            <a:srgbClr val="54585A"/>
                          </a:solidFill>
                          <a:latin typeface="Proxima Nova"/>
                          <a:ea typeface="Proxima Nova"/>
                          <a:cs typeface="Proxima Nova"/>
                          <a:sym typeface="Proxima Nova"/>
                        </a:rPr>
                        <a:t>e.g. Canad*</a:t>
                      </a:r>
                      <a:endParaRPr>
                        <a:latin typeface="Proxima Nova"/>
                        <a:ea typeface="Proxima Nova"/>
                        <a:cs typeface="Proxima Nova"/>
                        <a:sym typeface="Proxima Nova"/>
                      </a:endParaRPr>
                    </a:p>
                    <a:p>
                      <a:pPr indent="-238125" lvl="0" marL="238125" marR="0" rtl="0" algn="l">
                        <a:lnSpc>
                          <a:spcPct val="115000"/>
                        </a:lnSpc>
                        <a:spcBef>
                          <a:spcPts val="600"/>
                        </a:spcBef>
                        <a:spcAft>
                          <a:spcPts val="0"/>
                        </a:spcAft>
                        <a:buClr>
                          <a:srgbClr val="54585A"/>
                        </a:buClr>
                        <a:buSzPts val="1800"/>
                        <a:buFont typeface="Proxima Nova"/>
                        <a:buChar char="-"/>
                      </a:pPr>
                      <a:r>
                        <a:rPr lang="en-GB" sz="1800">
                          <a:solidFill>
                            <a:schemeClr val="dk1"/>
                          </a:solidFill>
                          <a:latin typeface="Proxima Nova"/>
                          <a:ea typeface="Proxima Nova"/>
                          <a:cs typeface="Proxima Nova"/>
                          <a:sym typeface="Proxima Nova"/>
                        </a:rPr>
                        <a:t>w</a:t>
                      </a:r>
                      <a:r>
                        <a:rPr lang="en-GB" sz="1800" u="none" cap="none" strike="noStrike">
                          <a:solidFill>
                            <a:schemeClr val="dk1"/>
                          </a:solidFill>
                          <a:latin typeface="Proxima Nova"/>
                          <a:ea typeface="Proxima Nova"/>
                          <a:cs typeface="Proxima Nova"/>
                          <a:sym typeface="Proxima Nova"/>
                        </a:rPr>
                        <a:t>ildcards</a:t>
                      </a:r>
                      <a:endParaRPr>
                        <a:latin typeface="Proxima Nova"/>
                        <a:ea typeface="Proxima Nova"/>
                        <a:cs typeface="Proxima Nova"/>
                        <a:sym typeface="Proxima Nova"/>
                      </a:endParaRPr>
                    </a:p>
                    <a:p>
                      <a:pPr indent="0" lvl="0" marL="0" marR="0" rtl="0" algn="l">
                        <a:lnSpc>
                          <a:spcPct val="115000"/>
                        </a:lnSpc>
                        <a:spcBef>
                          <a:spcPts val="600"/>
                        </a:spcBef>
                        <a:spcAft>
                          <a:spcPts val="0"/>
                        </a:spcAft>
                        <a:buClr>
                          <a:srgbClr val="54585A"/>
                        </a:buClr>
                        <a:buFont typeface="Droid Sans"/>
                        <a:buNone/>
                      </a:pPr>
                      <a:r>
                        <a:rPr lang="en-GB" sz="1800" u="none" cap="none" strike="noStrike">
                          <a:solidFill>
                            <a:srgbClr val="54585A"/>
                          </a:solidFill>
                          <a:latin typeface="Proxima Nova"/>
                          <a:ea typeface="Proxima Nova"/>
                          <a:cs typeface="Proxima Nova"/>
                          <a:sym typeface="Proxima Nova"/>
                        </a:rPr>
                        <a:t>    e.g. colo#r</a:t>
                      </a:r>
                      <a:endParaRPr sz="1800" u="none" cap="none" strike="noStrike">
                        <a:solidFill>
                          <a:srgbClr val="54585A"/>
                        </a:solidFill>
                        <a:latin typeface="Proxima Nova"/>
                        <a:ea typeface="Proxima Nova"/>
                        <a:cs typeface="Proxima Nova"/>
                        <a:sym typeface="Proxima Nova"/>
                      </a:endParaRPr>
                    </a:p>
                    <a:p>
                      <a:pPr indent="-238125" lvl="0" marL="238125" marR="0" rtl="0" algn="l">
                        <a:lnSpc>
                          <a:spcPct val="115000"/>
                        </a:lnSpc>
                        <a:spcBef>
                          <a:spcPts val="600"/>
                        </a:spcBef>
                        <a:spcAft>
                          <a:spcPts val="0"/>
                        </a:spcAft>
                        <a:buClr>
                          <a:srgbClr val="54585A"/>
                        </a:buClr>
                        <a:buSzPts val="1800"/>
                        <a:buFont typeface="Proxima Nova"/>
                        <a:buChar char="-"/>
                      </a:pPr>
                      <a:r>
                        <a:rPr lang="en-GB" sz="1800" u="none" cap="none" strike="noStrike">
                          <a:solidFill>
                            <a:schemeClr val="dk1"/>
                          </a:solidFill>
                          <a:latin typeface="Proxima Nova"/>
                          <a:ea typeface="Proxima Nova"/>
                          <a:cs typeface="Proxima Nova"/>
                          <a:sym typeface="Proxima Nova"/>
                        </a:rPr>
                        <a:t>using OR</a:t>
                      </a:r>
                      <a:br>
                        <a:rPr lang="en-GB" sz="1800" u="none" cap="none" strike="noStrike">
                          <a:solidFill>
                            <a:srgbClr val="54585A"/>
                          </a:solidFill>
                          <a:latin typeface="Proxima Nova"/>
                          <a:ea typeface="Proxima Nova"/>
                          <a:cs typeface="Proxima Nova"/>
                          <a:sym typeface="Proxima Nova"/>
                        </a:rPr>
                      </a:br>
                      <a:r>
                        <a:rPr lang="en-GB" sz="1800" u="none" cap="none" strike="noStrike">
                          <a:solidFill>
                            <a:srgbClr val="54585A"/>
                          </a:solidFill>
                          <a:latin typeface="Proxima Nova"/>
                          <a:ea typeface="Proxima Nova"/>
                          <a:cs typeface="Proxima Nova"/>
                          <a:sym typeface="Proxima Nova"/>
                        </a:rPr>
                        <a:t>e.g. “road vehicle” OR car OR truck</a:t>
                      </a:r>
                      <a:endParaRPr sz="1800" u="none" cap="none" strike="noStrike">
                        <a:solidFill>
                          <a:srgbClr val="54585A"/>
                        </a:solidFill>
                        <a:latin typeface="Proxima Nova"/>
                        <a:ea typeface="Proxima Nova"/>
                        <a:cs typeface="Proxima Nova"/>
                        <a:sym typeface="Proxima Nova"/>
                      </a:endParaRPr>
                    </a:p>
                  </a:txBody>
                  <a:tcPr marT="91425" marB="91425" marR="91425" marL="91425">
                    <a:lnL cap="flat" cmpd="sng" w="9525">
                      <a:solidFill>
                        <a:srgbClr val="54585A"/>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54585A"/>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
        <p:nvSpPr>
          <p:cNvPr id="227" name="Google Shape;227;p42"/>
          <p:cNvSpPr txBox="1"/>
          <p:nvPr/>
        </p:nvSpPr>
        <p:spPr>
          <a:xfrm>
            <a:off x="4819425" y="432075"/>
            <a:ext cx="2417999" cy="4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43"/>
          <p:cNvSpPr txBox="1"/>
          <p:nvPr>
            <p:ph type="title"/>
          </p:nvPr>
        </p:nvSpPr>
        <p:spPr>
          <a:xfrm>
            <a:off x="304800" y="300100"/>
            <a:ext cx="8565600" cy="5249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Droid Sans"/>
              <a:buNone/>
            </a:pPr>
            <a:r>
              <a:rPr i="0" lang="en-GB" sz="2800" u="none" cap="none" strike="noStrike">
                <a:solidFill>
                  <a:schemeClr val="dk1"/>
                </a:solidFill>
                <a:latin typeface="Proxima Nova"/>
                <a:ea typeface="Proxima Nova"/>
                <a:cs typeface="Proxima Nova"/>
                <a:sym typeface="Proxima Nova"/>
              </a:rPr>
              <a:t>Delegate work to the internet! (Search alerts)</a:t>
            </a:r>
            <a:endParaRPr i="0" sz="2800" u="none" cap="none" strike="noStrike">
              <a:solidFill>
                <a:schemeClr val="dk1"/>
              </a:solidFill>
              <a:latin typeface="Proxima Nova"/>
              <a:ea typeface="Proxima Nova"/>
              <a:cs typeface="Proxima Nova"/>
              <a:sym typeface="Proxima Nova"/>
            </a:endParaRPr>
          </a:p>
        </p:txBody>
      </p:sp>
      <p:sp>
        <p:nvSpPr>
          <p:cNvPr id="233" name="Google Shape;233;p43"/>
          <p:cNvSpPr txBox="1"/>
          <p:nvPr>
            <p:ph idx="1" type="body"/>
          </p:nvPr>
        </p:nvSpPr>
        <p:spPr>
          <a:xfrm>
            <a:off x="304800" y="788575"/>
            <a:ext cx="8565600" cy="372569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i="0" lang="en-GB" sz="2000" u="none" cap="none" strike="noStrike">
                <a:solidFill>
                  <a:schemeClr val="dk1"/>
                </a:solidFill>
                <a:latin typeface="Proxima Nova"/>
                <a:ea typeface="Proxima Nova"/>
                <a:cs typeface="Proxima Nova"/>
                <a:sym typeface="Proxima Nova"/>
              </a:rPr>
              <a:t>There are at least three kinds of search alerts you may find useful:</a:t>
            </a:r>
            <a:endParaRPr i="0" sz="2000" u="none" cap="none" strike="noStrike">
              <a:solidFill>
                <a:schemeClr val="dk1"/>
              </a:solidFill>
              <a:latin typeface="Proxima Nova"/>
              <a:ea typeface="Proxima Nova"/>
              <a:cs typeface="Proxima Nova"/>
              <a:sym typeface="Proxima Nova"/>
            </a:endParaRPr>
          </a:p>
          <a:p>
            <a:pPr indent="-355600" lvl="0" marL="457200" marR="0" rtl="0" algn="l">
              <a:lnSpc>
                <a:spcPct val="115000"/>
              </a:lnSpc>
              <a:spcBef>
                <a:spcPts val="600"/>
              </a:spcBef>
              <a:spcAft>
                <a:spcPts val="0"/>
              </a:spcAft>
              <a:buClr>
                <a:schemeClr val="dk1"/>
              </a:buClr>
              <a:buSzPts val="2000"/>
              <a:buFont typeface="Proxima Nova"/>
              <a:buChar char="●"/>
            </a:pPr>
            <a:r>
              <a:rPr i="0" lang="en-GB" sz="2000" u="none" cap="none" strike="noStrike">
                <a:solidFill>
                  <a:schemeClr val="dk1"/>
                </a:solidFill>
                <a:latin typeface="Proxima Nova"/>
                <a:ea typeface="Proxima Nova"/>
                <a:cs typeface="Proxima Nova"/>
                <a:sym typeface="Proxima Nova"/>
              </a:rPr>
              <a:t>Table of Content alerts: you are emailed the TOC of your favorite journals upon publication of each issue</a:t>
            </a:r>
            <a:endParaRPr>
              <a:latin typeface="Proxima Nova"/>
              <a:ea typeface="Proxima Nova"/>
              <a:cs typeface="Proxima Nova"/>
              <a:sym typeface="Proxima Nova"/>
            </a:endParaRPr>
          </a:p>
          <a:p>
            <a:pPr indent="-355600" lvl="0" marL="457200" marR="0" rtl="0" algn="l">
              <a:lnSpc>
                <a:spcPct val="115000"/>
              </a:lnSpc>
              <a:spcBef>
                <a:spcPts val="0"/>
              </a:spcBef>
              <a:spcAft>
                <a:spcPts val="0"/>
              </a:spcAft>
              <a:buClr>
                <a:schemeClr val="dk1"/>
              </a:buClr>
              <a:buSzPts val="2000"/>
              <a:buFont typeface="Proxima Nova"/>
              <a:buChar char="●"/>
            </a:pPr>
            <a:r>
              <a:rPr i="0" lang="en-GB" sz="2000" u="none" cap="none" strike="noStrike">
                <a:solidFill>
                  <a:schemeClr val="dk1"/>
                </a:solidFill>
                <a:latin typeface="Proxima Nova"/>
                <a:ea typeface="Proxima Nova"/>
                <a:cs typeface="Proxima Nova"/>
                <a:sym typeface="Proxima Nova"/>
              </a:rPr>
              <a:t>Citation Alerts: do you have a key article or author in your field? Be notified whenever either is cited</a:t>
            </a:r>
            <a:endParaRPr>
              <a:latin typeface="Proxima Nova"/>
              <a:ea typeface="Proxima Nova"/>
              <a:cs typeface="Proxima Nova"/>
              <a:sym typeface="Proxima Nova"/>
            </a:endParaRPr>
          </a:p>
          <a:p>
            <a:pPr indent="-355600" lvl="0" marL="457200" marR="0" rtl="0" algn="l">
              <a:lnSpc>
                <a:spcPct val="115000"/>
              </a:lnSpc>
              <a:spcBef>
                <a:spcPts val="0"/>
              </a:spcBef>
              <a:spcAft>
                <a:spcPts val="0"/>
              </a:spcAft>
              <a:buClr>
                <a:schemeClr val="dk1"/>
              </a:buClr>
              <a:buSzPts val="2000"/>
              <a:buFont typeface="Proxima Nova"/>
              <a:buChar char="●"/>
            </a:pPr>
            <a:r>
              <a:rPr i="0" lang="en-GB" sz="2000" u="none" cap="none" strike="noStrike">
                <a:solidFill>
                  <a:schemeClr val="dk1"/>
                </a:solidFill>
                <a:latin typeface="Proxima Nova"/>
                <a:ea typeface="Proxima Nova"/>
                <a:cs typeface="Proxima Nova"/>
                <a:sym typeface="Proxima Nova"/>
              </a:rPr>
              <a:t>Search Alerts: keeps your excellent database search strategy "active". Newly-added articles and sources that meet your existing search criteria will be forwarded to you.</a:t>
            </a:r>
            <a:endParaRPr>
              <a:latin typeface="Proxima Nova"/>
              <a:ea typeface="Proxima Nova"/>
              <a:cs typeface="Proxima Nova"/>
              <a:sym typeface="Proxima Nova"/>
            </a:endParaRPr>
          </a:p>
          <a:p>
            <a:pPr indent="0" lvl="0" marL="0" marR="0" rtl="0" algn="l">
              <a:lnSpc>
                <a:spcPct val="115000"/>
              </a:lnSpc>
              <a:spcBef>
                <a:spcPts val="0"/>
              </a:spcBef>
              <a:spcAft>
                <a:spcPts val="0"/>
              </a:spcAft>
              <a:buClr>
                <a:schemeClr val="dk1"/>
              </a:buClr>
              <a:buFont typeface="Droid Sans"/>
              <a:buNone/>
            </a:pPr>
            <a:r>
              <a:t/>
            </a:r>
            <a:endParaRPr i="0" sz="2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4"/>
          <p:cNvSpPr txBox="1"/>
          <p:nvPr>
            <p:ph type="title"/>
          </p:nvPr>
        </p:nvSpPr>
        <p:spPr>
          <a:xfrm>
            <a:off x="90000" y="282450"/>
            <a:ext cx="8565600" cy="542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Droid Sans"/>
              <a:buNone/>
            </a:pPr>
            <a:r>
              <a:rPr i="0" lang="en-GB" sz="2800" u="none" cap="none" strike="noStrike">
                <a:solidFill>
                  <a:schemeClr val="dk1"/>
                </a:solidFill>
                <a:latin typeface="Proxima Nova"/>
                <a:ea typeface="Proxima Nova"/>
                <a:cs typeface="Proxima Nova"/>
                <a:sym typeface="Proxima Nova"/>
              </a:rPr>
              <a:t>Getting the most from Google Scholar</a:t>
            </a:r>
            <a:endParaRPr i="0" sz="2800" u="none" cap="none" strike="noStrike">
              <a:solidFill>
                <a:schemeClr val="dk1"/>
              </a:solidFill>
              <a:latin typeface="Proxima Nova"/>
              <a:ea typeface="Proxima Nova"/>
              <a:cs typeface="Proxima Nova"/>
              <a:sym typeface="Proxima Nova"/>
            </a:endParaRPr>
          </a:p>
        </p:txBody>
      </p:sp>
      <p:pic>
        <p:nvPicPr>
          <p:cNvPr id="239" name="Google Shape;239;p44"/>
          <p:cNvPicPr preferRelativeResize="0"/>
          <p:nvPr/>
        </p:nvPicPr>
        <p:blipFill rotWithShape="1">
          <a:blip r:embed="rId3">
            <a:alphaModFix/>
          </a:blip>
          <a:srcRect b="0" l="0" r="0" t="0"/>
          <a:stretch/>
        </p:blipFill>
        <p:spPr>
          <a:xfrm>
            <a:off x="89992" y="1072535"/>
            <a:ext cx="4124656" cy="3528321"/>
          </a:xfrm>
          <a:prstGeom prst="rect">
            <a:avLst/>
          </a:prstGeom>
          <a:noFill/>
          <a:ln>
            <a:noFill/>
          </a:ln>
        </p:spPr>
      </p:pic>
      <p:pic>
        <p:nvPicPr>
          <p:cNvPr id="240" name="Google Shape;240;p44"/>
          <p:cNvPicPr preferRelativeResize="0"/>
          <p:nvPr/>
        </p:nvPicPr>
        <p:blipFill rotWithShape="1">
          <a:blip r:embed="rId4">
            <a:alphaModFix/>
          </a:blip>
          <a:srcRect b="0" l="0" r="0" t="0"/>
          <a:stretch/>
        </p:blipFill>
        <p:spPr>
          <a:xfrm>
            <a:off x="6629400" y="178015"/>
            <a:ext cx="1219200" cy="2125133"/>
          </a:xfrm>
          <a:prstGeom prst="rect">
            <a:avLst/>
          </a:prstGeom>
          <a:noFill/>
          <a:ln>
            <a:noFill/>
          </a:ln>
        </p:spPr>
      </p:pic>
      <p:pic>
        <p:nvPicPr>
          <p:cNvPr id="241" name="Google Shape;241;p44"/>
          <p:cNvPicPr preferRelativeResize="0"/>
          <p:nvPr/>
        </p:nvPicPr>
        <p:blipFill rotWithShape="1">
          <a:blip r:embed="rId5">
            <a:alphaModFix/>
          </a:blip>
          <a:srcRect b="0" l="0" r="0" t="0"/>
          <a:stretch/>
        </p:blipFill>
        <p:spPr>
          <a:xfrm>
            <a:off x="4191000" y="2314316"/>
            <a:ext cx="4953000" cy="2286541"/>
          </a:xfrm>
          <a:prstGeom prst="rect">
            <a:avLst/>
          </a:prstGeom>
          <a:noFill/>
          <a:ln>
            <a:noFill/>
          </a:ln>
        </p:spPr>
      </p:pic>
      <p:cxnSp>
        <p:nvCxnSpPr>
          <p:cNvPr id="242" name="Google Shape;242;p44"/>
          <p:cNvCxnSpPr/>
          <p:nvPr/>
        </p:nvCxnSpPr>
        <p:spPr>
          <a:xfrm>
            <a:off x="4343400" y="1184382"/>
            <a:ext cx="2102069" cy="272406"/>
          </a:xfrm>
          <a:prstGeom prst="straightConnector1">
            <a:avLst/>
          </a:prstGeom>
          <a:noFill/>
          <a:ln cap="flat" cmpd="sng" w="38100">
            <a:solidFill>
              <a:srgbClr val="347EB8"/>
            </a:solidFill>
            <a:prstDash val="solid"/>
            <a:round/>
            <a:headEnd len="sm" w="sm" type="none"/>
            <a:tailEnd len="med" w="med" type="stealth"/>
          </a:ln>
        </p:spPr>
      </p:cxnSp>
      <p:cxnSp>
        <p:nvCxnSpPr>
          <p:cNvPr id="243" name="Google Shape;243;p44"/>
          <p:cNvCxnSpPr/>
          <p:nvPr/>
        </p:nvCxnSpPr>
        <p:spPr>
          <a:xfrm flipH="1">
            <a:off x="6096000" y="1733550"/>
            <a:ext cx="349469" cy="569598"/>
          </a:xfrm>
          <a:prstGeom prst="straightConnector1">
            <a:avLst/>
          </a:prstGeom>
          <a:noFill/>
          <a:ln cap="flat" cmpd="sng" w="38100">
            <a:solidFill>
              <a:srgbClr val="347EB8"/>
            </a:solidFill>
            <a:prstDash val="solid"/>
            <a:round/>
            <a:headEnd len="sm" w="sm" type="none"/>
            <a:tailEnd len="med" w="med" type="stealth"/>
          </a:ln>
        </p:spPr>
      </p:cxnSp>
      <p:sp>
        <p:nvSpPr>
          <p:cNvPr id="244" name="Google Shape;244;p44"/>
          <p:cNvSpPr/>
          <p:nvPr/>
        </p:nvSpPr>
        <p:spPr>
          <a:xfrm>
            <a:off x="7848600" y="4019550"/>
            <a:ext cx="609600" cy="381000"/>
          </a:xfrm>
          <a:prstGeom prst="rect">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45" name="Google Shape;245;p44"/>
          <p:cNvSpPr/>
          <p:nvPr/>
        </p:nvSpPr>
        <p:spPr>
          <a:xfrm>
            <a:off x="89992" y="895350"/>
            <a:ext cx="4124656" cy="3705507"/>
          </a:xfrm>
          <a:prstGeom prst="rect">
            <a:avLst/>
          </a:prstGeom>
          <a:noFill/>
          <a:ln cap="flat" cmpd="sng" w="381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46" name="Google Shape;246;p44"/>
          <p:cNvSpPr/>
          <p:nvPr/>
        </p:nvSpPr>
        <p:spPr>
          <a:xfrm>
            <a:off x="6445469" y="178015"/>
            <a:ext cx="1707931" cy="2012735"/>
          </a:xfrm>
          <a:prstGeom prst="rect">
            <a:avLst/>
          </a:prstGeom>
          <a:no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47" name="Google Shape;247;p44"/>
          <p:cNvSpPr/>
          <p:nvPr/>
        </p:nvSpPr>
        <p:spPr>
          <a:xfrm>
            <a:off x="4214648" y="2314316"/>
            <a:ext cx="4929352" cy="2286541"/>
          </a:xfrm>
          <a:prstGeom prst="rect">
            <a:avLst/>
          </a:prstGeom>
          <a:noFill/>
          <a:ln cap="flat" cmpd="sng" w="2857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Find</a:t>
            </a:r>
            <a:endParaRPr b="1">
              <a:latin typeface="Proxima Nova"/>
              <a:ea typeface="Proxima Nova"/>
              <a:cs typeface="Proxima Nova"/>
              <a:sym typeface="Proxima Nova"/>
            </a:endParaRPr>
          </a:p>
        </p:txBody>
      </p:sp>
      <p:sp>
        <p:nvSpPr>
          <p:cNvPr id="253" name="Google Shape;253;p45"/>
          <p:cNvSpPr txBox="1"/>
          <p:nvPr>
            <p:ph idx="1" type="body"/>
          </p:nvPr>
        </p:nvSpPr>
        <p:spPr>
          <a:xfrm>
            <a:off x="311700" y="1152475"/>
            <a:ext cx="534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Jenna’s contact info</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The HRM research guide</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Anthropology Plus</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Remnants of the Past</a:t>
            </a:r>
            <a:endParaRPr>
              <a:solidFill>
                <a:srgbClr val="000000"/>
              </a:solidFill>
              <a:latin typeface="Proxima Nova"/>
              <a:ea typeface="Proxima Nova"/>
              <a:cs typeface="Proxima Nova"/>
              <a:sym typeface="Proxima Nova"/>
            </a:endParaRPr>
          </a:p>
          <a:p>
            <a:pPr indent="0" lvl="0" marL="0" rtl="0" algn="l">
              <a:spcBef>
                <a:spcPts val="1600"/>
              </a:spcBef>
              <a:spcAft>
                <a:spcPts val="1600"/>
              </a:spcAft>
              <a:buNone/>
            </a:pPr>
            <a:r>
              <a:rPr lang="en-GB">
                <a:solidFill>
                  <a:srgbClr val="000000"/>
                </a:solidFill>
                <a:latin typeface="Proxima Nova"/>
                <a:ea typeface="Proxima Nova"/>
                <a:cs typeface="Proxima Nova"/>
                <a:sym typeface="Proxima Nova"/>
              </a:rPr>
              <a:t>Encyclopedia of Global Archaeology</a:t>
            </a:r>
            <a:endParaRPr>
              <a:solidFill>
                <a:srgbClr val="000000"/>
              </a:solidFill>
              <a:latin typeface="Proxima Nova"/>
              <a:ea typeface="Proxima Nova"/>
              <a:cs typeface="Proxima Nova"/>
              <a:sym typeface="Proxima Nova"/>
            </a:endParaRPr>
          </a:p>
        </p:txBody>
      </p:sp>
      <p:pic>
        <p:nvPicPr>
          <p:cNvPr descr="Cat Search.png" id="254" name="Google Shape;254;p45"/>
          <p:cNvPicPr preferRelativeResize="0"/>
          <p:nvPr/>
        </p:nvPicPr>
        <p:blipFill>
          <a:blip r:embed="rId3">
            <a:alphaModFix/>
          </a:blip>
          <a:stretch>
            <a:fillRect/>
          </a:stretch>
        </p:blipFill>
        <p:spPr>
          <a:xfrm>
            <a:off x="5787550" y="1161900"/>
            <a:ext cx="2819700" cy="2819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Ask us!</a:t>
            </a:r>
            <a:endParaRPr b="1">
              <a:latin typeface="Proxima Nova"/>
              <a:ea typeface="Proxima Nova"/>
              <a:cs typeface="Proxima Nova"/>
              <a:sym typeface="Proxima Nova"/>
            </a:endParaRPr>
          </a:p>
        </p:txBody>
      </p:sp>
      <p:sp>
        <p:nvSpPr>
          <p:cNvPr id="260" name="Google Shape;260;p46"/>
          <p:cNvSpPr txBox="1"/>
          <p:nvPr>
            <p:ph idx="1" type="body"/>
          </p:nvPr>
        </p:nvSpPr>
        <p:spPr>
          <a:xfrm>
            <a:off x="311700" y="1152475"/>
            <a:ext cx="534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Chloe Riley </a:t>
            </a:r>
            <a:r>
              <a:rPr lang="en-GB" u="sng">
                <a:solidFill>
                  <a:schemeClr val="hlink"/>
                </a:solidFill>
                <a:latin typeface="Proxima Nova"/>
                <a:ea typeface="Proxima Nova"/>
                <a:cs typeface="Proxima Nova"/>
                <a:sym typeface="Proxima Nova"/>
                <a:hlinkClick r:id="rId3"/>
              </a:rPr>
              <a:t>car11@sfu.ca</a:t>
            </a:r>
            <a:r>
              <a:rPr lang="en-GB">
                <a:solidFill>
                  <a:srgbClr val="000000"/>
                </a:solidFill>
                <a:latin typeface="Proxima Nova"/>
                <a:ea typeface="Proxima Nova"/>
                <a:cs typeface="Proxima Nova"/>
                <a:sym typeface="Proxima Nova"/>
              </a:rPr>
              <a:t> </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Keshav Mukunda </a:t>
            </a:r>
            <a:r>
              <a:rPr lang="en-GB" u="sng">
                <a:solidFill>
                  <a:schemeClr val="hlink"/>
                </a:solidFill>
                <a:latin typeface="Proxima Nova"/>
                <a:ea typeface="Proxima Nova"/>
                <a:cs typeface="Proxima Nova"/>
                <a:sym typeface="Proxima Nova"/>
                <a:hlinkClick r:id="rId4"/>
              </a:rPr>
              <a:t>kmukunda@sfu.ca</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Jenna Walsh </a:t>
            </a:r>
            <a:r>
              <a:rPr lang="en-GB" u="sng">
                <a:solidFill>
                  <a:schemeClr val="hlink"/>
                </a:solidFill>
                <a:latin typeface="Proxima Nova"/>
                <a:ea typeface="Proxima Nova"/>
                <a:cs typeface="Proxima Nova"/>
                <a:sym typeface="Proxima Nova"/>
                <a:hlinkClick r:id="rId5"/>
              </a:rPr>
              <a:t>jmwalsh@sfu.ca</a:t>
            </a:r>
            <a:r>
              <a:rPr lang="en-GB">
                <a:solidFill>
                  <a:srgbClr val="000000"/>
                </a:solidFill>
                <a:latin typeface="Proxima Nova"/>
                <a:ea typeface="Proxima Nova"/>
                <a:cs typeface="Proxima Nova"/>
                <a:sym typeface="Proxima Nova"/>
              </a:rPr>
              <a:t> </a:t>
            </a:r>
            <a:endParaRPr>
              <a:solidFill>
                <a:srgbClr val="000000"/>
              </a:solidFill>
              <a:latin typeface="Proxima Nova"/>
              <a:ea typeface="Proxima Nova"/>
              <a:cs typeface="Proxima Nova"/>
              <a:sym typeface="Proxima Nova"/>
            </a:endParaRPr>
          </a:p>
          <a:p>
            <a:pPr indent="0" lvl="0" marL="0" rtl="0" algn="l">
              <a:spcBef>
                <a:spcPts val="1600"/>
              </a:spcBef>
              <a:spcAft>
                <a:spcPts val="1600"/>
              </a:spcAft>
              <a:buNone/>
            </a:pPr>
            <a:r>
              <a:t/>
            </a:r>
            <a:endParaRPr>
              <a:solidFill>
                <a:srgbClr val="000000"/>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SFU Library - 3 campuses, 3 libraries</a:t>
            </a:r>
            <a:endParaRPr b="1">
              <a:latin typeface="Proxima Nova"/>
              <a:ea typeface="Proxima Nova"/>
              <a:cs typeface="Proxima Nova"/>
              <a:sym typeface="Proxima Nova"/>
            </a:endParaRPr>
          </a:p>
        </p:txBody>
      </p:sp>
      <p:pic>
        <p:nvPicPr>
          <p:cNvPr descr="3libraries.png" id="86" name="Google Shape;86;p21"/>
          <p:cNvPicPr preferRelativeResize="0"/>
          <p:nvPr/>
        </p:nvPicPr>
        <p:blipFill>
          <a:blip r:embed="rId3">
            <a:alphaModFix/>
          </a:blip>
          <a:stretch>
            <a:fillRect/>
          </a:stretch>
        </p:blipFill>
        <p:spPr>
          <a:xfrm>
            <a:off x="872924" y="1017725"/>
            <a:ext cx="6986249" cy="389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Your library account</a:t>
            </a:r>
            <a:endParaRPr b="1">
              <a:latin typeface="Proxima Nova"/>
              <a:ea typeface="Proxima Nova"/>
              <a:cs typeface="Proxima Nova"/>
              <a:sym typeface="Proxima Nova"/>
            </a:endParaRPr>
          </a:p>
        </p:txBody>
      </p:sp>
      <p:sp>
        <p:nvSpPr>
          <p:cNvPr id="92" name="Google Shape;92;p22"/>
          <p:cNvSpPr txBox="1"/>
          <p:nvPr>
            <p:ph idx="1" type="body"/>
          </p:nvPr>
        </p:nvSpPr>
        <p:spPr>
          <a:xfrm>
            <a:off x="311700" y="1152475"/>
            <a:ext cx="348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Your SFU ID = your library card</a:t>
            </a:r>
            <a:endParaRPr>
              <a:solidFill>
                <a:srgbClr val="000000"/>
              </a:solidFill>
              <a:latin typeface="Proxima Nova"/>
              <a:ea typeface="Proxima Nova"/>
              <a:cs typeface="Proxima Nova"/>
              <a:sym typeface="Proxima Nova"/>
            </a:endParaRPr>
          </a:p>
          <a:p>
            <a:pPr indent="0" lvl="0" marL="0" rtl="0" algn="l">
              <a:spcBef>
                <a:spcPts val="1600"/>
              </a:spcBef>
              <a:spcAft>
                <a:spcPts val="1600"/>
              </a:spcAft>
              <a:buNone/>
            </a:pPr>
            <a:r>
              <a:t/>
            </a:r>
            <a:endParaRPr>
              <a:solidFill>
                <a:srgbClr val="000000"/>
              </a:solidFill>
              <a:latin typeface="Proxima Nova"/>
              <a:ea typeface="Proxima Nova"/>
              <a:cs typeface="Proxima Nova"/>
              <a:sym typeface="Proxima Nova"/>
            </a:endParaRPr>
          </a:p>
        </p:txBody>
      </p:sp>
      <p:pic>
        <p:nvPicPr>
          <p:cNvPr id="93" name="Google Shape;93;p22"/>
          <p:cNvPicPr preferRelativeResize="0"/>
          <p:nvPr/>
        </p:nvPicPr>
        <p:blipFill>
          <a:blip r:embed="rId3">
            <a:alphaModFix/>
          </a:blip>
          <a:stretch>
            <a:fillRect/>
          </a:stretch>
        </p:blipFill>
        <p:spPr>
          <a:xfrm>
            <a:off x="479875" y="1757350"/>
            <a:ext cx="2468775" cy="1575225"/>
          </a:xfrm>
          <a:prstGeom prst="rect">
            <a:avLst/>
          </a:prstGeom>
          <a:noFill/>
          <a:ln>
            <a:noFill/>
          </a:ln>
        </p:spPr>
      </p:pic>
      <p:sp>
        <p:nvSpPr>
          <p:cNvPr id="94" name="Google Shape;94;p22"/>
          <p:cNvSpPr/>
          <p:nvPr/>
        </p:nvSpPr>
        <p:spPr>
          <a:xfrm>
            <a:off x="1113800" y="3053575"/>
            <a:ext cx="1539300" cy="387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2"/>
          <p:cNvSpPr txBox="1"/>
          <p:nvPr/>
        </p:nvSpPr>
        <p:spPr>
          <a:xfrm>
            <a:off x="4257450" y="1152475"/>
            <a:ext cx="4417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roxima Nova"/>
                <a:ea typeface="Proxima Nova"/>
                <a:cs typeface="Proxima Nova"/>
                <a:sym typeface="Proxima Nova"/>
              </a:rPr>
              <a:t>View your library account</a:t>
            </a:r>
            <a:endParaRPr sz="1800">
              <a:latin typeface="Proxima Nova"/>
              <a:ea typeface="Proxima Nova"/>
              <a:cs typeface="Proxima Nova"/>
              <a:sym typeface="Proxima Nova"/>
            </a:endParaRPr>
          </a:p>
        </p:txBody>
      </p:sp>
      <p:pic>
        <p:nvPicPr>
          <p:cNvPr id="96" name="Google Shape;96;p22"/>
          <p:cNvPicPr preferRelativeResize="0"/>
          <p:nvPr/>
        </p:nvPicPr>
        <p:blipFill>
          <a:blip r:embed="rId4">
            <a:alphaModFix/>
          </a:blip>
          <a:stretch>
            <a:fillRect/>
          </a:stretch>
        </p:blipFill>
        <p:spPr>
          <a:xfrm>
            <a:off x="3977419" y="1725175"/>
            <a:ext cx="6486205" cy="3356876"/>
          </a:xfrm>
          <a:prstGeom prst="rect">
            <a:avLst/>
          </a:prstGeom>
          <a:noFill/>
          <a:ln>
            <a:noFill/>
          </a:ln>
        </p:spPr>
      </p:pic>
      <p:sp>
        <p:nvSpPr>
          <p:cNvPr id="97" name="Google Shape;97;p22"/>
          <p:cNvSpPr/>
          <p:nvPr/>
        </p:nvSpPr>
        <p:spPr>
          <a:xfrm>
            <a:off x="5061875" y="2919300"/>
            <a:ext cx="603300" cy="1887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highlight>
                <a:srgbClr val="FF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Your library card has superpowers </a:t>
            </a:r>
            <a:endParaRPr b="1">
              <a:latin typeface="Proxima Nova"/>
              <a:ea typeface="Proxima Nova"/>
              <a:cs typeface="Proxima Nova"/>
              <a:sym typeface="Proxima Nova"/>
            </a:endParaRPr>
          </a:p>
        </p:txBody>
      </p:sp>
      <p:sp>
        <p:nvSpPr>
          <p:cNvPr id="103" name="Google Shape;10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roxima Nova"/>
              <a:buChar char="●"/>
            </a:pPr>
            <a:r>
              <a:rPr lang="en-GB">
                <a:solidFill>
                  <a:srgbClr val="000000"/>
                </a:solidFill>
                <a:highlight>
                  <a:srgbClr val="FFFFFF"/>
                </a:highlight>
                <a:latin typeface="Proxima Nova"/>
                <a:ea typeface="Proxima Nova"/>
                <a:cs typeface="Proxima Nova"/>
                <a:sym typeface="Proxima Nova"/>
              </a:rPr>
              <a:t>As grad students, you have reciprocal borrowing privileges at any of the 22 university libraries that comprise the Council of Prairie and Pacific University Libraries (COPPUL), and also most university libraries in Ontario, Quebec &amp; the Atlantic provinces </a:t>
            </a:r>
            <a:endParaRPr>
              <a:solidFill>
                <a:srgbClr val="000000"/>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highlight>
                  <a:srgbClr val="FFFFFF"/>
                </a:highlight>
                <a:latin typeface="Proxima Nova"/>
                <a:ea typeface="Proxima Nova"/>
                <a:cs typeface="Proxima Nova"/>
                <a:sym typeface="Proxima Nova"/>
              </a:rPr>
              <a:t>Visit an SFU Library loans desk in-person to obtain a COPPUL card before visiting another Canadian university library. Already out of town? Email  </a:t>
            </a:r>
            <a:r>
              <a:rPr b="1" lang="en-GB" u="sng">
                <a:solidFill>
                  <a:schemeClr val="hlink"/>
                </a:solidFill>
                <a:highlight>
                  <a:srgbClr val="FFFFFF"/>
                </a:highlight>
                <a:latin typeface="Proxima Nova"/>
                <a:ea typeface="Proxima Nova"/>
                <a:cs typeface="Proxima Nova"/>
                <a:sym typeface="Proxima Nova"/>
                <a:hlinkClick r:id="rId3"/>
              </a:rPr>
              <a:t>loans-mgmt@sfu.ca</a:t>
            </a:r>
            <a:r>
              <a:rPr lang="en-GB">
                <a:solidFill>
                  <a:srgbClr val="000000"/>
                </a:solidFill>
                <a:highlight>
                  <a:srgbClr val="FFFFFF"/>
                </a:highlight>
                <a:latin typeface="Proxima Nova"/>
                <a:ea typeface="Proxima Nova"/>
                <a:cs typeface="Proxima Nova"/>
                <a:sym typeface="Proxima Nova"/>
              </a:rPr>
              <a:t> for assistance</a:t>
            </a:r>
            <a:endParaRPr>
              <a:solidFill>
                <a:srgbClr val="000000"/>
              </a:solidFill>
              <a:highlight>
                <a:srgbClr val="FFFFFF"/>
              </a:highlight>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GB">
                <a:solidFill>
                  <a:srgbClr val="000000"/>
                </a:solidFill>
                <a:highlight>
                  <a:srgbClr val="FFFFFF"/>
                </a:highlight>
                <a:latin typeface="Proxima Nova"/>
                <a:ea typeface="Proxima Nova"/>
                <a:cs typeface="Proxima Nova"/>
                <a:sym typeface="Proxima Nova"/>
              </a:rPr>
              <a:t>Reciprocal borrowers are required to adhere to the policies in place at the libraries they are visiting</a:t>
            </a:r>
            <a:endParaRPr>
              <a:solidFill>
                <a:srgbClr val="000000"/>
              </a:solidFill>
              <a:highlight>
                <a:srgbClr val="FFFFFF"/>
              </a:highlight>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Research help - from anywhere</a:t>
            </a:r>
            <a:endParaRPr b="1">
              <a:latin typeface="Proxima Nova"/>
              <a:ea typeface="Proxima Nova"/>
              <a:cs typeface="Proxima Nova"/>
              <a:sym typeface="Proxima Nova"/>
            </a:endParaRPr>
          </a:p>
        </p:txBody>
      </p:sp>
      <p:sp>
        <p:nvSpPr>
          <p:cNvPr id="109" name="Google Shape;109;p24"/>
          <p:cNvSpPr txBox="1"/>
          <p:nvPr>
            <p:ph idx="1" type="body"/>
          </p:nvPr>
        </p:nvSpPr>
        <p:spPr>
          <a:xfrm>
            <a:off x="311700" y="1152475"/>
            <a:ext cx="57078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rgbClr val="000000"/>
                </a:solidFill>
                <a:latin typeface="Proxima Nova"/>
                <a:ea typeface="Proxima Nova"/>
                <a:cs typeface="Proxima Nova"/>
                <a:sym typeface="Proxima Nova"/>
              </a:rPr>
              <a:t>Contact Jenna Walsh, your liaison librarian</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u="sng">
                <a:solidFill>
                  <a:schemeClr val="hlink"/>
                </a:solidFill>
                <a:latin typeface="Proxima Nova"/>
                <a:ea typeface="Proxima Nova"/>
                <a:cs typeface="Proxima Nova"/>
                <a:sym typeface="Proxima Nova"/>
                <a:hlinkClick r:id="rId3"/>
              </a:rPr>
              <a:t>jmwalsh@sfu.ca</a:t>
            </a:r>
            <a:r>
              <a:rPr lang="en-GB">
                <a:solidFill>
                  <a:srgbClr val="000000"/>
                </a:solidFill>
                <a:latin typeface="Proxima Nova"/>
                <a:ea typeface="Proxima Nova"/>
                <a:cs typeface="Proxima Nova"/>
                <a:sym typeface="Proxima Nova"/>
              </a:rPr>
              <a:t> | </a:t>
            </a:r>
            <a:r>
              <a:rPr lang="en-GB">
                <a:solidFill>
                  <a:schemeClr val="dk1"/>
                </a:solidFill>
                <a:highlight>
                  <a:srgbClr val="FDFDFD"/>
                </a:highlight>
                <a:latin typeface="Proxima Nova"/>
                <a:ea typeface="Proxima Nova"/>
                <a:cs typeface="Proxima Nova"/>
                <a:sym typeface="Proxima Nova"/>
              </a:rPr>
              <a:t>778.782.9378</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a:solidFill>
                  <a:srgbClr val="000000"/>
                </a:solidFill>
                <a:latin typeface="Proxima Nova"/>
                <a:ea typeface="Proxima Nova"/>
                <a:cs typeface="Proxima Nova"/>
                <a:sym typeface="Proxima Nova"/>
              </a:rPr>
              <a:t>Check out our subject guides</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u="sng">
                <a:solidFill>
                  <a:schemeClr val="hlink"/>
                </a:solidFill>
                <a:latin typeface="Proxima Nova"/>
                <a:ea typeface="Proxima Nova"/>
                <a:cs typeface="Proxima Nova"/>
                <a:sym typeface="Proxima Nova"/>
                <a:hlinkClick r:id="rId4"/>
              </a:rPr>
              <a:t>http://www.lib.sfu.ca/help/research-assistance/subject</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a:solidFill>
                  <a:srgbClr val="000000"/>
                </a:solidFill>
                <a:latin typeface="Proxima Nova"/>
                <a:ea typeface="Proxima Nova"/>
                <a:cs typeface="Proxima Nova"/>
                <a:sym typeface="Proxima Nova"/>
              </a:rPr>
              <a:t>Chat with a librarian (email, phone, or AskAway) </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GB" u="sng">
                <a:solidFill>
                  <a:schemeClr val="hlink"/>
                </a:solidFill>
                <a:latin typeface="Proxima Nova"/>
                <a:ea typeface="Proxima Nova"/>
                <a:cs typeface="Proxima Nova"/>
                <a:sym typeface="Proxima Nova"/>
                <a:hlinkClick r:id="rId5"/>
              </a:rPr>
              <a:t>http://www.lib.sfu.ca/help/ask-us</a:t>
            </a:r>
            <a:endParaRPr>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000000"/>
              </a:solidFill>
              <a:latin typeface="Proxima Nova"/>
              <a:ea typeface="Proxima Nova"/>
              <a:cs typeface="Proxima Nova"/>
              <a:sym typeface="Proxima Nova"/>
            </a:endParaRPr>
          </a:p>
        </p:txBody>
      </p:sp>
      <p:pic>
        <p:nvPicPr>
          <p:cNvPr descr="Cat Suit.png" id="110" name="Google Shape;110;p24"/>
          <p:cNvPicPr preferRelativeResize="0"/>
          <p:nvPr/>
        </p:nvPicPr>
        <p:blipFill>
          <a:blip r:embed="rId6">
            <a:alphaModFix/>
          </a:blip>
          <a:stretch>
            <a:fillRect/>
          </a:stretch>
        </p:blipFill>
        <p:spPr>
          <a:xfrm>
            <a:off x="6171900" y="1170125"/>
            <a:ext cx="2819700" cy="2819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What can you access</a:t>
            </a:r>
            <a:r>
              <a:rPr b="1" lang="en-GB">
                <a:latin typeface="Proxima Nova"/>
                <a:ea typeface="Proxima Nova"/>
                <a:cs typeface="Proxima Nova"/>
                <a:sym typeface="Proxima Nova"/>
              </a:rPr>
              <a:t> from off-campus?</a:t>
            </a:r>
            <a:endParaRPr b="1">
              <a:latin typeface="Proxima Nova"/>
              <a:ea typeface="Proxima Nova"/>
              <a:cs typeface="Proxima Nova"/>
              <a:sym typeface="Proxima Nova"/>
            </a:endParaRPr>
          </a:p>
        </p:txBody>
      </p:sp>
      <p:sp>
        <p:nvSpPr>
          <p:cNvPr id="116" name="Google Shape;11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GB">
                <a:latin typeface="Proxima Nova"/>
                <a:ea typeface="Proxima Nova"/>
                <a:cs typeface="Proxima Nova"/>
                <a:sym typeface="Proxima Nova"/>
              </a:rPr>
              <a:t>Discipline-specific encyclopedias &amp; background resources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GB">
                <a:latin typeface="Proxima Nova"/>
                <a:ea typeface="Proxima Nova"/>
                <a:cs typeface="Proxima Nova"/>
                <a:sym typeface="Proxima Nova"/>
              </a:rPr>
              <a:t>Scholarly j</a:t>
            </a:r>
            <a:r>
              <a:rPr lang="en-GB">
                <a:latin typeface="Proxima Nova"/>
                <a:ea typeface="Proxima Nova"/>
                <a:cs typeface="Proxima Nova"/>
                <a:sym typeface="Proxima Nova"/>
              </a:rPr>
              <a:t>ournal articles &amp; ebooks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GB">
                <a:latin typeface="Proxima Nova"/>
                <a:ea typeface="Proxima Nova"/>
                <a:cs typeface="Proxima Nova"/>
                <a:sym typeface="Proxima Nova"/>
              </a:rPr>
              <a:t>Streaming videos on methodology or information resources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GB">
                <a:latin typeface="Proxima Nova"/>
                <a:ea typeface="Proxima Nova"/>
                <a:cs typeface="Proxima Nova"/>
                <a:sym typeface="Proxima Nova"/>
              </a:rPr>
              <a:t>Popular magazines &amp; newspapers (historical &amp; contemporary)</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GB">
                <a:latin typeface="Proxima Nova"/>
                <a:ea typeface="Proxima Nova"/>
                <a:cs typeface="Proxima Nova"/>
                <a:sym typeface="Proxima Nova"/>
              </a:rPr>
              <a:t>Case law, court records, legal resources (historical &amp; contemporary)</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GB">
                <a:latin typeface="Proxima Nova"/>
                <a:ea typeface="Proxima Nova"/>
                <a:cs typeface="Proxima Nova"/>
                <a:sym typeface="Proxima Nova"/>
              </a:rPr>
              <a:t>Online image collections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GB">
                <a:latin typeface="Proxima Nova"/>
                <a:ea typeface="Proxima Nova"/>
                <a:cs typeface="Proxima Nova"/>
                <a:sym typeface="Proxima Nova"/>
              </a:rPr>
              <a:t>Datasets, geospatial data, maps, case studies</a:t>
            </a: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Specialized research guides</a:t>
            </a:r>
            <a:endParaRPr b="1">
              <a:latin typeface="Proxima Nova"/>
              <a:ea typeface="Proxima Nova"/>
              <a:cs typeface="Proxima Nova"/>
              <a:sym typeface="Proxima Nova"/>
            </a:endParaRPr>
          </a:p>
        </p:txBody>
      </p:sp>
      <p:pic>
        <p:nvPicPr>
          <p:cNvPr id="122" name="Google Shape;122;p26"/>
          <p:cNvPicPr preferRelativeResize="0"/>
          <p:nvPr/>
        </p:nvPicPr>
        <p:blipFill>
          <a:blip r:embed="rId3">
            <a:alphaModFix/>
          </a:blip>
          <a:stretch>
            <a:fillRect/>
          </a:stretch>
        </p:blipFill>
        <p:spPr>
          <a:xfrm>
            <a:off x="574363" y="1062650"/>
            <a:ext cx="7995274" cy="4958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roxima Nova"/>
                <a:ea typeface="Proxima Nova"/>
                <a:cs typeface="Proxima Nova"/>
                <a:sym typeface="Proxima Nova"/>
              </a:rPr>
              <a:t>Research Commons</a:t>
            </a:r>
            <a:endParaRPr b="1">
              <a:latin typeface="Proxima Nova"/>
              <a:ea typeface="Proxima Nova"/>
              <a:cs typeface="Proxima Nova"/>
              <a:sym typeface="Proxima Nova"/>
            </a:endParaRPr>
          </a:p>
        </p:txBody>
      </p:sp>
      <p:sp>
        <p:nvSpPr>
          <p:cNvPr id="128" name="Google Shape;128;p27"/>
          <p:cNvSpPr txBox="1"/>
          <p:nvPr>
            <p:ph idx="1" type="body"/>
          </p:nvPr>
        </p:nvSpPr>
        <p:spPr>
          <a:xfrm>
            <a:off x="311700" y="1152475"/>
            <a:ext cx="6933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latin typeface="Proxima Nova"/>
                <a:ea typeface="Proxima Nova"/>
                <a:cs typeface="Proxima Nova"/>
                <a:sym typeface="Proxima Nova"/>
              </a:rPr>
              <a:t>Services, supports, and spaces for graduate, doctoral, and post-doc students in all disciplines</a:t>
            </a:r>
            <a:endParaRPr>
              <a:solidFill>
                <a:srgbClr val="000000"/>
              </a:solidFill>
              <a:latin typeface="Proxima Nova"/>
              <a:ea typeface="Proxima Nova"/>
              <a:cs typeface="Proxima Nova"/>
              <a:sym typeface="Proxima Nova"/>
            </a:endParaRPr>
          </a:p>
          <a:p>
            <a:pPr indent="0" lvl="0" marL="0" rtl="0" algn="l">
              <a:spcBef>
                <a:spcPts val="1600"/>
              </a:spcBef>
              <a:spcAft>
                <a:spcPts val="0"/>
              </a:spcAft>
              <a:buNone/>
            </a:pPr>
            <a:r>
              <a:rPr lang="en-GB">
                <a:solidFill>
                  <a:srgbClr val="000000"/>
                </a:solidFill>
                <a:latin typeface="Proxima Nova"/>
                <a:ea typeface="Proxima Nova"/>
                <a:cs typeface="Proxima Nova"/>
                <a:sym typeface="Proxima Nova"/>
              </a:rPr>
              <a:t>Help is available for every step of the research and writing process</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0000"/>
              </a:solidFill>
              <a:latin typeface="Proxima Nova"/>
              <a:ea typeface="Proxima Nova"/>
              <a:cs typeface="Proxima Nova"/>
              <a:sym typeface="Proxima Nova"/>
            </a:endParaRPr>
          </a:p>
          <a:p>
            <a:pPr indent="0" lvl="0" marL="0" rtl="0" algn="l">
              <a:spcBef>
                <a:spcPts val="0"/>
              </a:spcBef>
              <a:spcAft>
                <a:spcPts val="0"/>
              </a:spcAft>
              <a:buNone/>
            </a:pPr>
            <a:r>
              <a:rPr lang="en-GB">
                <a:solidFill>
                  <a:srgbClr val="000000"/>
                </a:solidFill>
                <a:latin typeface="Proxima Nova"/>
                <a:ea typeface="Proxima Nova"/>
                <a:cs typeface="Proxima Nova"/>
                <a:sym typeface="Proxima Nova"/>
              </a:rPr>
              <a:t>Email, call, or set up a skype appointment - you can receive assistance from anywhere</a:t>
            </a:r>
            <a:endParaRPr>
              <a:solidFill>
                <a:srgbClr val="000000"/>
              </a:solidFill>
              <a:latin typeface="Proxima Nova"/>
              <a:ea typeface="Proxima Nova"/>
              <a:cs typeface="Proxima Nova"/>
              <a:sym typeface="Proxima Nova"/>
            </a:endParaRPr>
          </a:p>
          <a:p>
            <a:pPr indent="0" lvl="0" marL="0" rtl="0" algn="l">
              <a:spcBef>
                <a:spcPts val="1600"/>
              </a:spcBef>
              <a:spcAft>
                <a:spcPts val="1600"/>
              </a:spcAft>
              <a:buNone/>
            </a:pPr>
            <a:r>
              <a:rPr lang="en-GB">
                <a:solidFill>
                  <a:srgbClr val="000000"/>
                </a:solidFill>
                <a:latin typeface="Proxima Nova"/>
                <a:ea typeface="Proxima Nova"/>
                <a:cs typeface="Proxima Nova"/>
                <a:sym typeface="Proxima Nova"/>
              </a:rPr>
              <a:t>Contact us: </a:t>
            </a:r>
            <a:r>
              <a:rPr lang="en-GB" u="sng">
                <a:solidFill>
                  <a:schemeClr val="hlink"/>
                </a:solidFill>
                <a:latin typeface="Proxima Nova"/>
                <a:ea typeface="Proxima Nova"/>
                <a:cs typeface="Proxima Nova"/>
                <a:sym typeface="Proxima Nova"/>
                <a:hlinkClick r:id="rId3"/>
              </a:rPr>
              <a:t>research-commons@sfu.ca</a:t>
            </a:r>
            <a:r>
              <a:rPr lang="en-GB">
                <a:solidFill>
                  <a:srgbClr val="000000"/>
                </a:solidFill>
                <a:latin typeface="Proxima Nova"/>
                <a:ea typeface="Proxima Nova"/>
                <a:cs typeface="Proxima Nova"/>
                <a:sym typeface="Proxima Nova"/>
              </a:rPr>
              <a:t> </a:t>
            </a:r>
            <a:endParaRPr>
              <a:solidFill>
                <a:srgbClr val="000000"/>
              </a:solidFill>
              <a:latin typeface="Proxima Nova"/>
              <a:ea typeface="Proxima Nova"/>
              <a:cs typeface="Proxima Nova"/>
              <a:sym typeface="Proxima Nova"/>
            </a:endParaRPr>
          </a:p>
        </p:txBody>
      </p:sp>
      <p:pic>
        <p:nvPicPr>
          <p:cNvPr id="129" name="Google Shape;129;p27"/>
          <p:cNvPicPr preferRelativeResize="0"/>
          <p:nvPr/>
        </p:nvPicPr>
        <p:blipFill>
          <a:blip r:embed="rId4">
            <a:alphaModFix/>
          </a:blip>
          <a:stretch>
            <a:fillRect/>
          </a:stretch>
        </p:blipFill>
        <p:spPr>
          <a:xfrm>
            <a:off x="4950275" y="3602047"/>
            <a:ext cx="3882027" cy="1079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FU Library">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