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7" r:id="rId5"/>
    <p:sldId id="261" r:id="rId6"/>
    <p:sldId id="262" r:id="rId7"/>
    <p:sldId id="263" r:id="rId8"/>
    <p:sldId id="264" r:id="rId9"/>
    <p:sldId id="265" r:id="rId10"/>
    <p:sldId id="272" r:id="rId11"/>
    <p:sldId id="269" r:id="rId12"/>
    <p:sldId id="271" r:id="rId13"/>
    <p:sldId id="270" r:id="rId14"/>
    <p:sldId id="268" r:id="rId15"/>
    <p:sldId id="25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sfu.ca/help/cite-write/citation-style-guides" TargetMode="External"/><Relationship Id="rId3" Type="http://schemas.openxmlformats.org/officeDocument/2006/relationships/hyperlink" Target="http://cufts2.lib.sfu.ca/CRDB4/BVAS/resource/5725" TargetMode="External"/><Relationship Id="rId7" Type="http://schemas.openxmlformats.org/officeDocument/2006/relationships/hyperlink" Target="http://www.lib.sfu.ca/help/research-assistance/subject" TargetMode="External"/><Relationship Id="rId2" Type="http://schemas.openxmlformats.org/officeDocument/2006/relationships/hyperlink" Target="http://cufts2.lib.sfu.ca/CRDB4/BVAS/resource/55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ts2.lib.sfu.ca/CRDB4/BVAS/resource/12165" TargetMode="External"/><Relationship Id="rId5" Type="http://schemas.openxmlformats.org/officeDocument/2006/relationships/hyperlink" Target="http://cufts2.lib.sfu.ca/CRDB4/BVAS/resource/5889" TargetMode="External"/><Relationship Id="rId4" Type="http://schemas.openxmlformats.org/officeDocument/2006/relationships/hyperlink" Target="http://cufts2.lib.sfu.ca/CRDB4/BVAS/resource/5838" TargetMode="External"/><Relationship Id="rId9" Type="http://schemas.openxmlformats.org/officeDocument/2006/relationships/hyperlink" Target="http://www.lib.sfu.ca/find/research-tools/citation-softwar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ask-us" TargetMode="External"/><Relationship Id="rId2" Type="http://schemas.openxmlformats.org/officeDocument/2006/relationships/hyperlink" Target="mailto:moninder_lalli@sfu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511" y="1145629"/>
            <a:ext cx="9970102" cy="1942476"/>
          </a:xfrm>
        </p:spPr>
        <p:txBody>
          <a:bodyPr>
            <a:normAutofit/>
          </a:bodyPr>
          <a:lstStyle/>
          <a:p>
            <a:r>
              <a:rPr lang="en-CA" dirty="0" smtClean="0"/>
              <a:t>Find a peer-reviewed article </a:t>
            </a:r>
            <a:r>
              <a:rPr lang="en-CA" dirty="0" smtClean="0"/>
              <a:t>in </a:t>
            </a:r>
            <a:r>
              <a:rPr lang="en-CA" dirty="0" smtClean="0"/>
              <a:t>Social </a:t>
            </a:r>
            <a:r>
              <a:rPr lang="en-CA" dirty="0" smtClean="0"/>
              <a:t>Science Journals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310" y="3753854"/>
            <a:ext cx="10184524" cy="2117557"/>
          </a:xfrm>
        </p:spPr>
        <p:txBody>
          <a:bodyPr>
            <a:norm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Moninder Lalli </a:t>
            </a:r>
          </a:p>
          <a:p>
            <a:r>
              <a:rPr lang="en-CA" sz="2800" dirty="0" smtClean="0"/>
              <a:t>Librarian: </a:t>
            </a:r>
            <a:r>
              <a:rPr lang="en-CA" sz="2200" dirty="0" smtClean="0"/>
              <a:t>Sociology / Anthropology, GSWS, LBST, Graduate Business</a:t>
            </a:r>
          </a:p>
          <a:p>
            <a:r>
              <a:rPr lang="en-CA" sz="2800" dirty="0" smtClean="0"/>
              <a:t>Email: moninder_lalli@sfu.ca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0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7" y="624110"/>
            <a:ext cx="9680027" cy="98397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Find a copy of the article if “full-text” not in the database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9" y="1902371"/>
            <a:ext cx="9532883" cy="4477791"/>
          </a:xfrm>
        </p:spPr>
      </p:pic>
    </p:spTree>
    <p:extLst>
      <p:ext uri="{BB962C8B-B14F-4D97-AF65-F5344CB8AC3E}">
        <p14:creationId xmlns:p14="http://schemas.microsoft.com/office/powerpoint/2010/main" val="1914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55" y="624110"/>
            <a:ext cx="9822957" cy="784276"/>
          </a:xfrm>
        </p:spPr>
        <p:txBody>
          <a:bodyPr/>
          <a:lstStyle/>
          <a:p>
            <a:r>
              <a:rPr lang="en-CA" dirty="0" smtClean="0"/>
              <a:t>Additional Search Terms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1482724"/>
            <a:ext cx="9080938" cy="4749909"/>
          </a:xfrm>
        </p:spPr>
      </p:pic>
    </p:spTree>
    <p:extLst>
      <p:ext uri="{BB962C8B-B14F-4D97-AF65-F5344CB8AC3E}">
        <p14:creationId xmlns:p14="http://schemas.microsoft.com/office/powerpoint/2010/main" val="364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9" y="624110"/>
            <a:ext cx="9738874" cy="647642"/>
          </a:xfrm>
        </p:spPr>
        <p:txBody>
          <a:bodyPr/>
          <a:lstStyle/>
          <a:p>
            <a:r>
              <a:rPr lang="en-CA" dirty="0" smtClean="0"/>
              <a:t>Emailing Selected Articles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369172"/>
            <a:ext cx="9739313" cy="4674276"/>
          </a:xfrm>
        </p:spPr>
      </p:pic>
    </p:spTree>
    <p:extLst>
      <p:ext uri="{BB962C8B-B14F-4D97-AF65-F5344CB8AC3E}">
        <p14:creationId xmlns:p14="http://schemas.microsoft.com/office/powerpoint/2010/main" val="24972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55" y="624110"/>
            <a:ext cx="9822957" cy="658152"/>
          </a:xfrm>
        </p:spPr>
        <p:txBody>
          <a:bodyPr>
            <a:normAutofit/>
          </a:bodyPr>
          <a:lstStyle/>
          <a:p>
            <a:r>
              <a:rPr lang="en-CA" dirty="0" smtClean="0"/>
              <a:t>Databases might help with citing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1513490"/>
            <a:ext cx="9823450" cy="4656082"/>
          </a:xfrm>
        </p:spPr>
      </p:pic>
    </p:spTree>
    <p:extLst>
      <p:ext uri="{BB962C8B-B14F-4D97-AF65-F5344CB8AC3E}">
        <p14:creationId xmlns:p14="http://schemas.microsoft.com/office/powerpoint/2010/main" val="42256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9" y="241738"/>
            <a:ext cx="8324193" cy="53602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0" y="777766"/>
            <a:ext cx="8975834" cy="5358339"/>
          </a:xfrm>
        </p:spPr>
        <p:txBody>
          <a:bodyPr>
            <a:normAutofit/>
          </a:bodyPr>
          <a:lstStyle/>
          <a:p>
            <a:r>
              <a:rPr lang="en-CA" sz="1600" b="1" dirty="0" smtClean="0">
                <a:solidFill>
                  <a:schemeClr val="tx1"/>
                </a:solidFill>
              </a:rPr>
              <a:t>Selected Databases in Social Sciences</a:t>
            </a:r>
            <a:endParaRPr lang="en-CA" sz="1600" dirty="0" smtClean="0">
              <a:solidFill>
                <a:schemeClr val="tx1"/>
              </a:solidFill>
              <a:hlinkClick r:id="rId2"/>
            </a:endParaRPr>
          </a:p>
          <a:p>
            <a:pPr lvl="1"/>
            <a:r>
              <a:rPr lang="en-CA" sz="1200" b="1" dirty="0" smtClean="0">
                <a:solidFill>
                  <a:schemeClr val="tx1"/>
                </a:solidFill>
                <a:hlinkClick r:id="rId2"/>
              </a:rPr>
              <a:t>Sociological Abstracts</a:t>
            </a:r>
            <a:r>
              <a:rPr lang="en-CA" sz="1200" b="1" dirty="0">
                <a:solidFill>
                  <a:schemeClr val="tx1"/>
                </a:solidFill>
              </a:rPr>
              <a:t> </a:t>
            </a:r>
            <a:r>
              <a:rPr lang="en-CA" sz="1200" b="1" dirty="0" smtClean="0">
                <a:solidFill>
                  <a:schemeClr val="tx1"/>
                </a:solidFill>
              </a:rPr>
              <a:t/>
            </a:r>
            <a:br>
              <a:rPr lang="en-CA" sz="1200" b="1" dirty="0" smtClean="0">
                <a:solidFill>
                  <a:schemeClr val="tx1"/>
                </a:solidFill>
              </a:rPr>
            </a:br>
            <a:r>
              <a:rPr lang="en-CA" sz="1200" dirty="0" smtClean="0">
                <a:solidFill>
                  <a:schemeClr val="tx1"/>
                </a:solidFill>
              </a:rPr>
              <a:t>(</a:t>
            </a:r>
            <a:r>
              <a:rPr lang="en-CA" sz="12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CA" sz="1200" dirty="0" smtClean="0">
                <a:solidFill>
                  <a:schemeClr val="tx1"/>
                </a:solidFill>
                <a:hlinkClick r:id="rId2"/>
              </a:rPr>
              <a:t>cufts2.lib.sfu.ca/CRDB4/BVAS/resource/5565</a:t>
            </a:r>
            <a:r>
              <a:rPr lang="en-CA" sz="1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CA" sz="1200" b="1" dirty="0">
                <a:hlinkClick r:id="rId3"/>
              </a:rPr>
              <a:t>Women's Studies </a:t>
            </a:r>
            <a:r>
              <a:rPr lang="en-CA" sz="1200" b="1" dirty="0" smtClean="0">
                <a:hlinkClick r:id="rId3"/>
              </a:rPr>
              <a:t>International</a:t>
            </a:r>
            <a:endParaRPr lang="en-CA" sz="1200" b="1" dirty="0" smtClean="0"/>
          </a:p>
          <a:p>
            <a:pPr marL="914400" lvl="2" indent="0">
              <a:buNone/>
            </a:pPr>
            <a:r>
              <a:rPr lang="en-CA" sz="1200" dirty="0" smtClean="0">
                <a:solidFill>
                  <a:schemeClr val="tx1"/>
                </a:solidFill>
                <a:hlinkClick r:id="rId3"/>
              </a:rPr>
              <a:t>(http://cufts2.lib.sfu.ca/CRDB4/BVAS/resource/5725</a:t>
            </a:r>
            <a:r>
              <a:rPr lang="en-CA" sz="1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CA" sz="1200" b="1" dirty="0" smtClean="0">
                <a:solidFill>
                  <a:schemeClr val="tx1"/>
                </a:solidFill>
                <a:hlinkClick r:id="rId4"/>
              </a:rPr>
              <a:t>CBCA Complete</a:t>
            </a:r>
            <a:r>
              <a:rPr lang="en-CA" sz="1200" b="1" dirty="0">
                <a:solidFill>
                  <a:schemeClr val="tx1"/>
                </a:solidFill>
              </a:rPr>
              <a:t> 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en-CA" sz="1200" dirty="0" smtClean="0">
                <a:solidFill>
                  <a:schemeClr val="tx1"/>
                </a:solidFill>
              </a:rPr>
              <a:t>(</a:t>
            </a:r>
            <a:r>
              <a:rPr lang="en-CA" sz="12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CA" sz="1200" dirty="0" smtClean="0">
                <a:solidFill>
                  <a:schemeClr val="tx1"/>
                </a:solidFill>
                <a:hlinkClick r:id="rId4"/>
              </a:rPr>
              <a:t>cufts2.lib.sfu.ca/CRDB4/BVAS/resource/5838</a:t>
            </a:r>
            <a:r>
              <a:rPr lang="en-CA" sz="1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hlinkClick r:id="rId5"/>
              </a:rPr>
              <a:t>Bibliography of Native North </a:t>
            </a:r>
            <a:r>
              <a:rPr lang="en-US" sz="1200" b="1" dirty="0" smtClean="0">
                <a:solidFill>
                  <a:schemeClr val="tx1"/>
                </a:solidFill>
                <a:hlinkClick r:id="rId5"/>
              </a:rPr>
              <a:t>Americans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chemeClr val="tx1"/>
                </a:solidFill>
                <a:hlinkClick r:id="rId5"/>
              </a:rPr>
              <a:t>cufts2.lib.sfu.ca/CRDB4/BVAS/resource/5889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CA" sz="1200" b="1" dirty="0">
                <a:solidFill>
                  <a:schemeClr val="tx1"/>
                </a:solidFill>
                <a:hlinkClick r:id="rId6"/>
              </a:rPr>
              <a:t>Social Sciences Full </a:t>
            </a:r>
            <a:r>
              <a:rPr lang="en-CA" sz="1200" b="1" dirty="0" smtClean="0">
                <a:solidFill>
                  <a:schemeClr val="tx1"/>
                </a:solidFill>
                <a:hlinkClick r:id="rId6"/>
              </a:rPr>
              <a:t>Text</a:t>
            </a:r>
            <a:r>
              <a:rPr lang="en-CA" sz="1200" b="1" dirty="0">
                <a:solidFill>
                  <a:schemeClr val="tx1"/>
                </a:solidFill>
              </a:rPr>
              <a:t> </a:t>
            </a:r>
            <a:r>
              <a:rPr lang="en-CA" sz="1200" b="1" dirty="0" smtClean="0">
                <a:solidFill>
                  <a:schemeClr val="tx1"/>
                </a:solidFill>
              </a:rPr>
              <a:t/>
            </a:r>
            <a:br>
              <a:rPr lang="en-CA" sz="1200" b="1" dirty="0" smtClean="0">
                <a:solidFill>
                  <a:schemeClr val="tx1"/>
                </a:solidFill>
              </a:rPr>
            </a:br>
            <a:r>
              <a:rPr lang="en-CA" sz="1200" dirty="0" smtClean="0">
                <a:solidFill>
                  <a:schemeClr val="tx1"/>
                </a:solidFill>
              </a:rPr>
              <a:t>(</a:t>
            </a:r>
            <a:r>
              <a:rPr lang="en-CA" sz="12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CA" sz="1200" dirty="0" smtClean="0">
                <a:solidFill>
                  <a:schemeClr val="tx1"/>
                </a:solidFill>
                <a:hlinkClick r:id="rId6"/>
              </a:rPr>
              <a:t>cufts2.lib.sfu.ca/CRDB4/BVAS/resource/12165</a:t>
            </a:r>
            <a:r>
              <a:rPr lang="en-CA" sz="1200" dirty="0" smtClean="0">
                <a:solidFill>
                  <a:schemeClr val="tx1"/>
                </a:solidFill>
              </a:rPr>
              <a:t>)</a:t>
            </a:r>
            <a:br>
              <a:rPr lang="en-CA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CA" sz="1600" b="1" dirty="0" smtClean="0">
                <a:solidFill>
                  <a:schemeClr val="tx1"/>
                </a:solidFill>
              </a:rPr>
              <a:t>Subject Guides &amp; Tutorials</a:t>
            </a:r>
            <a:r>
              <a:rPr lang="en-CA" sz="1600" dirty="0" smtClean="0">
                <a:solidFill>
                  <a:schemeClr val="tx1"/>
                </a:solidFill>
              </a:rPr>
              <a:t/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200" dirty="0" smtClean="0">
                <a:solidFill>
                  <a:schemeClr val="tx1"/>
                </a:solidFill>
              </a:rPr>
              <a:t>(</a:t>
            </a:r>
            <a:r>
              <a:rPr lang="en-CA" sz="12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n-CA" sz="1200" dirty="0" smtClean="0">
                <a:solidFill>
                  <a:schemeClr val="tx1"/>
                </a:solidFill>
                <a:hlinkClick r:id="rId7"/>
              </a:rPr>
              <a:t>www.lib.sfu.ca/help/research-assistance/subject</a:t>
            </a:r>
            <a:r>
              <a:rPr lang="en-CA" sz="1600" dirty="0" smtClean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Citation and Style Guides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en-US" sz="1200" dirty="0" smtClean="0">
                <a:solidFill>
                  <a:schemeClr val="tx1"/>
                </a:solidFill>
                <a:hlinkClick r:id="rId8"/>
              </a:rPr>
              <a:t>www.lib.sfu.ca/help/cite-write/citation-style-guides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  <a:p>
            <a:r>
              <a:rPr lang="en-CA" sz="1600" b="1" dirty="0" smtClean="0">
                <a:solidFill>
                  <a:schemeClr val="tx1"/>
                </a:solidFill>
              </a:rPr>
              <a:t>Citation </a:t>
            </a:r>
            <a:r>
              <a:rPr lang="en-CA" sz="1600" b="1" dirty="0">
                <a:solidFill>
                  <a:schemeClr val="tx1"/>
                </a:solidFill>
              </a:rPr>
              <a:t>M</a:t>
            </a:r>
            <a:r>
              <a:rPr lang="en-CA" sz="1600" b="1" dirty="0" smtClean="0">
                <a:solidFill>
                  <a:schemeClr val="tx1"/>
                </a:solidFill>
              </a:rPr>
              <a:t>anagement Software &amp; Tools</a:t>
            </a:r>
          </a:p>
          <a:p>
            <a:pPr marL="0" indent="0">
              <a:buNone/>
            </a:pPr>
            <a:r>
              <a:rPr lang="en-CA" sz="1200" dirty="0">
                <a:solidFill>
                  <a:schemeClr val="tx1"/>
                </a:solidFill>
              </a:rPr>
              <a:t>        (</a:t>
            </a:r>
            <a:r>
              <a:rPr lang="en-CA" sz="1200" dirty="0">
                <a:solidFill>
                  <a:schemeClr val="tx1"/>
                </a:solidFill>
                <a:hlinkClick r:id="rId9"/>
              </a:rPr>
              <a:t>http://</a:t>
            </a:r>
            <a:r>
              <a:rPr lang="en-CA" sz="1200" dirty="0" smtClean="0">
                <a:solidFill>
                  <a:schemeClr val="tx1"/>
                </a:solidFill>
                <a:hlinkClick r:id="rId9"/>
              </a:rPr>
              <a:t>www.lib.sfu.ca/find/research-tools/citation-software</a:t>
            </a:r>
            <a:r>
              <a:rPr lang="en-CA" sz="1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CA" sz="1600" dirty="0">
              <a:solidFill>
                <a:schemeClr val="tx1"/>
              </a:solidFill>
            </a:endParaRPr>
          </a:p>
          <a:p>
            <a:endParaRPr lang="en-US" sz="1600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3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580" y="624110"/>
            <a:ext cx="9144000" cy="973462"/>
          </a:xfrm>
        </p:spPr>
        <p:txBody>
          <a:bodyPr/>
          <a:lstStyle/>
          <a:p>
            <a:r>
              <a:rPr lang="en-CA" dirty="0" smtClean="0"/>
              <a:t>More questions?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228" y="1795244"/>
            <a:ext cx="6695089" cy="3480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 smtClean="0"/>
          </a:p>
          <a:p>
            <a:pPr lvl="1"/>
            <a:r>
              <a:rPr lang="en-CA" sz="2800" dirty="0" smtClean="0"/>
              <a:t>Moninder Lalli 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400" dirty="0" smtClean="0"/>
              <a:t>Librarian: </a:t>
            </a:r>
            <a:r>
              <a:rPr lang="en-CA" sz="1700" dirty="0" smtClean="0"/>
              <a:t>Sociology/Anthropology | Gender, Sexuality, and Women’s Studies| Labour Studies | Graduate Business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>
                <a:hlinkClick r:id="rId2"/>
              </a:rPr>
              <a:t>moninder_lalli@sfu.ca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 smtClean="0"/>
          </a:p>
          <a:p>
            <a:pPr lvl="1"/>
            <a:r>
              <a:rPr lang="en-CA" sz="2800" dirty="0" smtClean="0"/>
              <a:t>Ask </a:t>
            </a:r>
            <a:r>
              <a:rPr lang="en-CA" sz="2800" dirty="0"/>
              <a:t>a Librarian</a:t>
            </a:r>
            <a:r>
              <a:rPr lang="en-CA" sz="2000" dirty="0"/>
              <a:t>: </a:t>
            </a:r>
            <a:br>
              <a:rPr lang="en-CA" sz="2000" dirty="0"/>
            </a:br>
            <a:r>
              <a:rPr lang="en-CA" sz="2000" dirty="0" smtClean="0"/>
              <a:t> (</a:t>
            </a:r>
            <a:r>
              <a:rPr lang="en-CA" sz="2000" dirty="0" smtClean="0">
                <a:hlinkClick r:id="rId3"/>
              </a:rPr>
              <a:t>http</a:t>
            </a:r>
            <a:r>
              <a:rPr lang="en-CA" sz="2000" dirty="0">
                <a:hlinkClick r:id="rId3"/>
              </a:rPr>
              <a:t>://</a:t>
            </a:r>
            <a:r>
              <a:rPr lang="en-CA" sz="2000" dirty="0" smtClean="0">
                <a:hlinkClick r:id="rId3"/>
              </a:rPr>
              <a:t>www.lib.sfu.ca/help/ask-us</a:t>
            </a:r>
            <a:r>
              <a:rPr lang="en-CA" sz="2000" dirty="0" smtClean="0"/>
              <a:t>)</a:t>
            </a:r>
            <a:br>
              <a:rPr lang="en-CA" sz="2000" dirty="0" smtClean="0"/>
            </a:br>
            <a:endParaRPr lang="en-CA" sz="2000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9" y="504498"/>
            <a:ext cx="4014952" cy="63062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Steps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283" y="1408386"/>
            <a:ext cx="10426262" cy="4487918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/>
              <a:t>Identify </a:t>
            </a:r>
            <a:r>
              <a:rPr lang="en-CA" b="1" dirty="0" smtClean="0"/>
              <a:t>database(s</a:t>
            </a:r>
            <a:r>
              <a:rPr lang="en-CA" dirty="0" smtClean="0"/>
              <a:t>) for Social Sciences (Sociology/Anthropology, Gender, Sexuality, and Women’s Studies)</a:t>
            </a:r>
          </a:p>
          <a:p>
            <a:pPr lvl="1"/>
            <a:r>
              <a:rPr lang="en-CA" dirty="0" smtClean="0"/>
              <a:t>Journals from these disciplines will be indexed in these databases</a:t>
            </a:r>
          </a:p>
          <a:p>
            <a:r>
              <a:rPr lang="en-CA" b="1" dirty="0" smtClean="0"/>
              <a:t>Choose a database</a:t>
            </a:r>
          </a:p>
          <a:p>
            <a:r>
              <a:rPr lang="en-CA" b="1" dirty="0" smtClean="0"/>
              <a:t>Before searching </a:t>
            </a:r>
            <a:r>
              <a:rPr lang="en-CA" dirty="0" smtClean="0"/>
              <a:t>in the database</a:t>
            </a:r>
          </a:p>
          <a:p>
            <a:pPr lvl="1"/>
            <a:r>
              <a:rPr lang="en-CA" dirty="0" smtClean="0"/>
              <a:t>“Brainstorm” about your research topic</a:t>
            </a:r>
          </a:p>
          <a:p>
            <a:pPr lvl="1"/>
            <a:r>
              <a:rPr lang="en-CA" dirty="0" smtClean="0"/>
              <a:t>Identify “key concepts”</a:t>
            </a:r>
          </a:p>
          <a:p>
            <a:pPr lvl="1"/>
            <a:r>
              <a:rPr lang="en-CA" dirty="0" smtClean="0"/>
              <a:t>Create a  “search strategy” using “keywords” that describe your topic</a:t>
            </a:r>
          </a:p>
          <a:p>
            <a:r>
              <a:rPr lang="en-CA" b="1" dirty="0" smtClean="0"/>
              <a:t>Try the search</a:t>
            </a:r>
          </a:p>
          <a:p>
            <a:r>
              <a:rPr lang="en-CA" b="1" dirty="0" smtClean="0"/>
              <a:t>Identify useful articles </a:t>
            </a:r>
            <a:r>
              <a:rPr lang="en-CA" dirty="0" smtClean="0"/>
              <a:t>by examining the “titles” and “abstracts”</a:t>
            </a:r>
          </a:p>
          <a:p>
            <a:r>
              <a:rPr lang="en-CA" b="1" dirty="0" smtClean="0"/>
              <a:t>Use “limits” </a:t>
            </a:r>
            <a:r>
              <a:rPr lang="en-CA" dirty="0" smtClean="0"/>
              <a:t>(such as “scholarly” or “peer-reviewed”, “subject” or “date of publication”) </a:t>
            </a:r>
            <a:r>
              <a:rPr lang="en-CA" b="1" dirty="0" smtClean="0"/>
              <a:t>to increase relevancy</a:t>
            </a:r>
          </a:p>
          <a:p>
            <a:r>
              <a:rPr lang="en-CA" b="1" dirty="0" smtClean="0"/>
              <a:t>Download or email </a:t>
            </a:r>
            <a:r>
              <a:rPr lang="en-CA" dirty="0" smtClean="0"/>
              <a:t>the article(s)</a:t>
            </a:r>
          </a:p>
          <a:p>
            <a:r>
              <a:rPr lang="en-CA" b="1" dirty="0" smtClean="0"/>
              <a:t>If full-text of article is not available in the database</a:t>
            </a:r>
            <a:r>
              <a:rPr lang="en-CA" dirty="0" smtClean="0"/>
              <a:t>, </a:t>
            </a:r>
            <a:r>
              <a:rPr lang="en-CA" b="1" dirty="0" smtClean="0"/>
              <a:t>use the </a:t>
            </a:r>
            <a:r>
              <a:rPr lang="en-CA" b="1" dirty="0" smtClean="0">
                <a:solidFill>
                  <a:srgbClr val="FF0000"/>
                </a:solidFill>
              </a:rPr>
              <a:t>“</a:t>
            </a:r>
            <a:r>
              <a:rPr lang="en-CA" b="1" dirty="0" err="1" smtClean="0">
                <a:solidFill>
                  <a:srgbClr val="FF0000"/>
                </a:solidFill>
              </a:rPr>
              <a:t>Get@SFU</a:t>
            </a:r>
            <a:r>
              <a:rPr lang="en-CA" b="1" dirty="0" smtClean="0"/>
              <a:t>” link to find a copy.</a:t>
            </a:r>
          </a:p>
          <a:p>
            <a:r>
              <a:rPr lang="en-CA" b="1" dirty="0" smtClean="0"/>
              <a:t>If Library does not own the journal</a:t>
            </a:r>
            <a:r>
              <a:rPr lang="en-CA" dirty="0" smtClean="0"/>
              <a:t>, then obtain a copy through Library’s </a:t>
            </a:r>
            <a:r>
              <a:rPr lang="en-CA" b="1" dirty="0" smtClean="0"/>
              <a:t>“Inter-Library Loans” service</a:t>
            </a:r>
          </a:p>
          <a:p>
            <a:r>
              <a:rPr lang="en-CA" dirty="0" smtClean="0"/>
              <a:t>Figure out how to “cite” the article(s) using a citation style (APA, MLA, Chicago, etc.)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2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146" y="624110"/>
            <a:ext cx="9833466" cy="815807"/>
          </a:xfrm>
        </p:spPr>
        <p:txBody>
          <a:bodyPr/>
          <a:lstStyle/>
          <a:p>
            <a:r>
              <a:rPr lang="en-CA" dirty="0" smtClean="0"/>
              <a:t>Article databases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2" y="1534511"/>
            <a:ext cx="5302081" cy="43773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8" y="2501461"/>
            <a:ext cx="5065986" cy="3410389"/>
          </a:xfrm>
        </p:spPr>
      </p:pic>
    </p:spTree>
    <p:extLst>
      <p:ext uri="{BB962C8B-B14F-4D97-AF65-F5344CB8AC3E}">
        <p14:creationId xmlns:p14="http://schemas.microsoft.com/office/powerpoint/2010/main" val="16818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91" y="624110"/>
            <a:ext cx="9686322" cy="794787"/>
          </a:xfrm>
        </p:spPr>
        <p:txBody>
          <a:bodyPr/>
          <a:lstStyle/>
          <a:p>
            <a:r>
              <a:rPr lang="en-CA" dirty="0" smtClean="0"/>
              <a:t>Sociology Databases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1" y="1419225"/>
            <a:ext cx="9207061" cy="5129213"/>
          </a:xfrm>
        </p:spPr>
      </p:pic>
    </p:spTree>
    <p:extLst>
      <p:ext uri="{BB962C8B-B14F-4D97-AF65-F5344CB8AC3E}">
        <p14:creationId xmlns:p14="http://schemas.microsoft.com/office/powerpoint/2010/main" val="37433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15" y="624110"/>
            <a:ext cx="9637985" cy="742235"/>
          </a:xfrm>
        </p:spPr>
        <p:txBody>
          <a:bodyPr>
            <a:normAutofit/>
          </a:bodyPr>
          <a:lstStyle/>
          <a:p>
            <a:r>
              <a:rPr lang="en-CA" dirty="0" smtClean="0"/>
              <a:t>Searching in CBCA </a:t>
            </a:r>
            <a:r>
              <a:rPr lang="en-CA" dirty="0"/>
              <a:t>database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4" y="1481959"/>
            <a:ext cx="9637986" cy="4813737"/>
          </a:xfrm>
        </p:spPr>
      </p:pic>
    </p:spTree>
    <p:extLst>
      <p:ext uri="{BB962C8B-B14F-4D97-AF65-F5344CB8AC3E}">
        <p14:creationId xmlns:p14="http://schemas.microsoft.com/office/powerpoint/2010/main" val="20188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9" y="493987"/>
            <a:ext cx="9738874" cy="103001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CBCA database -Limit results by “publication type” or “subject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9" y="1639888"/>
            <a:ext cx="9448799" cy="4697850"/>
          </a:xfrm>
        </p:spPr>
      </p:pic>
    </p:spTree>
    <p:extLst>
      <p:ext uri="{BB962C8B-B14F-4D97-AF65-F5344CB8AC3E}">
        <p14:creationId xmlns:p14="http://schemas.microsoft.com/office/powerpoint/2010/main" val="9893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249" y="624110"/>
            <a:ext cx="9728364" cy="773766"/>
          </a:xfrm>
        </p:spPr>
        <p:txBody>
          <a:bodyPr/>
          <a:lstStyle/>
          <a:p>
            <a:r>
              <a:rPr lang="en-CA" dirty="0" smtClean="0"/>
              <a:t>Peer-reviewed Articles in BC Studies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1502979"/>
            <a:ext cx="9427779" cy="4876800"/>
          </a:xfrm>
        </p:spPr>
      </p:pic>
    </p:spTree>
    <p:extLst>
      <p:ext uri="{BB962C8B-B14F-4D97-AF65-F5344CB8AC3E}">
        <p14:creationId xmlns:p14="http://schemas.microsoft.com/office/powerpoint/2010/main" val="35477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67" y="529517"/>
            <a:ext cx="9911254" cy="92091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Search in Bibliography of Native North Americans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67" y="1450975"/>
            <a:ext cx="9911254" cy="4939315"/>
          </a:xfrm>
        </p:spPr>
      </p:pic>
    </p:spTree>
    <p:extLst>
      <p:ext uri="{BB962C8B-B14F-4D97-AF65-F5344CB8AC3E}">
        <p14:creationId xmlns:p14="http://schemas.microsoft.com/office/powerpoint/2010/main" val="1974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465222"/>
            <a:ext cx="9737834" cy="1142862"/>
          </a:xfrm>
        </p:spPr>
        <p:txBody>
          <a:bodyPr>
            <a:normAutofit fontScale="90000"/>
          </a:bodyPr>
          <a:lstStyle/>
          <a:p>
            <a:r>
              <a:rPr lang="en-CA" sz="3100" dirty="0" smtClean="0"/>
              <a:t>Find a copy of the article if “full-text” not in the database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b="1" dirty="0" smtClean="0">
                <a:solidFill>
                  <a:srgbClr val="FF0000"/>
                </a:solidFill>
              </a:rPr>
              <a:t>Note: “</a:t>
            </a:r>
            <a:r>
              <a:rPr lang="en-CA" sz="2700" b="1" dirty="0" err="1" smtClean="0">
                <a:solidFill>
                  <a:srgbClr val="FF0000"/>
                </a:solidFill>
              </a:rPr>
              <a:t>Get@SFU</a:t>
            </a:r>
            <a:r>
              <a:rPr lang="en-CA" sz="2700" b="1" dirty="0" smtClean="0">
                <a:solidFill>
                  <a:srgbClr val="FF0000"/>
                </a:solidFill>
              </a:rPr>
              <a:t>” has replaced the “Where can I get this” link</a:t>
            </a:r>
            <a:endParaRPr lang="en-CA" sz="27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9" y="2695917"/>
            <a:ext cx="7843483" cy="3684245"/>
          </a:xfrm>
        </p:spPr>
      </p:pic>
    </p:spTree>
    <p:extLst>
      <p:ext uri="{BB962C8B-B14F-4D97-AF65-F5344CB8AC3E}">
        <p14:creationId xmlns:p14="http://schemas.microsoft.com/office/powerpoint/2010/main" val="37660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265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Find a peer-reviewed article in Social Science Journals</vt:lpstr>
      <vt:lpstr>Steps </vt:lpstr>
      <vt:lpstr>Article databases</vt:lpstr>
      <vt:lpstr>Sociology Databases</vt:lpstr>
      <vt:lpstr>Searching in CBCA database</vt:lpstr>
      <vt:lpstr>CBCA database -Limit results by “publication type” or “subject</vt:lpstr>
      <vt:lpstr>Peer-reviewed Articles in BC Studies</vt:lpstr>
      <vt:lpstr>Search in Bibliography of Native North Americans </vt:lpstr>
      <vt:lpstr>Find a copy of the article if “full-text” not in the database  Note: “Get@SFU” has replaced the “Where can I get this” link</vt:lpstr>
      <vt:lpstr>Find a copy of the article if “full-text” not in the database</vt:lpstr>
      <vt:lpstr>Additional Search Terms</vt:lpstr>
      <vt:lpstr>Emailing Selected Articles</vt:lpstr>
      <vt:lpstr>Databases might help with citing</vt:lpstr>
      <vt:lpstr>Links</vt:lpstr>
      <vt:lpstr>More questions? 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a peer-reviewed article in a sociology journal</dc:title>
  <dc:creator>Moninder Lalli</dc:creator>
  <cp:lastModifiedBy>Moninder Lalli</cp:lastModifiedBy>
  <cp:revision>48</cp:revision>
  <cp:lastPrinted>2017-04-19T18:52:47Z</cp:lastPrinted>
  <dcterms:created xsi:type="dcterms:W3CDTF">2017-04-18T23:37:52Z</dcterms:created>
  <dcterms:modified xsi:type="dcterms:W3CDTF">2017-10-04T20:14:21Z</dcterms:modified>
</cp:coreProperties>
</file>