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8" r:id="rId2"/>
    <p:sldId id="258" r:id="rId3"/>
    <p:sldId id="280" r:id="rId4"/>
    <p:sldId id="269" r:id="rId5"/>
    <p:sldId id="259" r:id="rId6"/>
    <p:sldId id="260" r:id="rId7"/>
    <p:sldId id="261" r:id="rId8"/>
    <p:sldId id="275" r:id="rId9"/>
    <p:sldId id="276" r:id="rId10"/>
    <p:sldId id="262" r:id="rId11"/>
    <p:sldId id="277" r:id="rId12"/>
    <p:sldId id="263" r:id="rId13"/>
    <p:sldId id="264" r:id="rId14"/>
    <p:sldId id="279"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9" autoAdjust="0"/>
    <p:restoredTop sz="65305" autoAdjust="0"/>
  </p:normalViewPr>
  <p:slideViewPr>
    <p:cSldViewPr snapToGrid="0">
      <p:cViewPr varScale="1">
        <p:scale>
          <a:sx n="50" d="100"/>
          <a:sy n="50" d="100"/>
        </p:scale>
        <p:origin x="109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0EC2CC-0A9C-495B-A20C-72381EE262E0}" type="datetimeFigureOut">
              <a:rPr lang="en-US" smtClean="0"/>
              <a:t>12/9/2022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3D88D26-44AE-4087-9A7F-3FF187FE4DBA}" type="slidenum">
              <a:rPr lang="en-US" smtClean="0"/>
              <a:t>‹#›</a:t>
            </a:fld>
            <a:endParaRPr lang="en-US"/>
          </a:p>
        </p:txBody>
      </p:sp>
    </p:spTree>
    <p:extLst>
      <p:ext uri="{BB962C8B-B14F-4D97-AF65-F5344CB8AC3E}">
        <p14:creationId xmlns:p14="http://schemas.microsoft.com/office/powerpoint/2010/main" val="30231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009334A-7146-458F-B1DA-84308BFED4D8}" type="datetimeFigureOut">
              <a:rPr lang="en-US" smtClean="0"/>
              <a:t>12/9/2022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D65BEC4-617D-4E89-814F-491635ADFC42}" type="slidenum">
              <a:rPr lang="en-US" smtClean="0"/>
              <a:t>‹#›</a:t>
            </a:fld>
            <a:endParaRPr lang="en-US"/>
          </a:p>
        </p:txBody>
      </p:sp>
    </p:spTree>
    <p:extLst>
      <p:ext uri="{BB962C8B-B14F-4D97-AF65-F5344CB8AC3E}">
        <p14:creationId xmlns:p14="http://schemas.microsoft.com/office/powerpoint/2010/main" val="139073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the Copyright Office is not staffed by lawyers; this is not legal advice.</a:t>
            </a:r>
          </a:p>
        </p:txBody>
      </p:sp>
      <p:sp>
        <p:nvSpPr>
          <p:cNvPr id="4" name="Slide Number Placeholder 3"/>
          <p:cNvSpPr>
            <a:spLocks noGrp="1"/>
          </p:cNvSpPr>
          <p:nvPr>
            <p:ph type="sldNum" sz="quarter" idx="5"/>
          </p:nvPr>
        </p:nvSpPr>
        <p:spPr/>
        <p:txBody>
          <a:bodyPr/>
          <a:lstStyle/>
          <a:p>
            <a:fld id="{4D65BEC4-617D-4E89-814F-491635ADFC42}" type="slidenum">
              <a:rPr lang="en-US" smtClean="0"/>
              <a:t>1</a:t>
            </a:fld>
            <a:endParaRPr lang="en-US"/>
          </a:p>
        </p:txBody>
      </p:sp>
    </p:spTree>
    <p:extLst>
      <p:ext uri="{BB962C8B-B14F-4D97-AF65-F5344CB8AC3E}">
        <p14:creationId xmlns:p14="http://schemas.microsoft.com/office/powerpoint/2010/main" val="175855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place to check is the website’s terms of use. It’s pretty rare but a website might explicitly allow some uses of its contents. For example, here are the terms and conditions for Canada’s federal government website (Canada.ca). The terms permit reproduction of the site’s contents for non-commercial purposes, unless a specific webpage states otherwise.</a:t>
            </a:r>
          </a:p>
          <a:p>
            <a:endParaRPr lang="en-US" dirty="0"/>
          </a:p>
          <a:p>
            <a:r>
              <a:rPr lang="en-US" dirty="0"/>
              <a:t>You can also look for a Creative Commons license or similar open permission to reuse the site’s contents. Listed here are a few sources for images that are either openly licensed or copyright-free.</a:t>
            </a:r>
          </a:p>
          <a:p>
            <a:endParaRPr lang="en-US" dirty="0"/>
          </a:p>
          <a:p>
            <a:r>
              <a:rPr lang="en-US" dirty="0"/>
              <a:t>Finally, remember to keep track of where you find your images so you can cite them.</a:t>
            </a:r>
          </a:p>
        </p:txBody>
      </p:sp>
      <p:sp>
        <p:nvSpPr>
          <p:cNvPr id="4" name="Slide Number Placeholder 3"/>
          <p:cNvSpPr>
            <a:spLocks noGrp="1"/>
          </p:cNvSpPr>
          <p:nvPr>
            <p:ph type="sldNum" sz="quarter" idx="5"/>
          </p:nvPr>
        </p:nvSpPr>
        <p:spPr/>
        <p:txBody>
          <a:bodyPr/>
          <a:lstStyle/>
          <a:p>
            <a:fld id="{4D65BEC4-617D-4E89-814F-491635ADFC42}" type="slidenum">
              <a:rPr lang="en-US" smtClean="0"/>
              <a:t>10</a:t>
            </a:fld>
            <a:endParaRPr lang="en-US"/>
          </a:p>
        </p:txBody>
      </p:sp>
    </p:spTree>
    <p:extLst>
      <p:ext uri="{BB962C8B-B14F-4D97-AF65-F5344CB8AC3E}">
        <p14:creationId xmlns:p14="http://schemas.microsoft.com/office/powerpoint/2010/main" val="2725424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writing a thesis can overlap with publishing your research. You may be including published papers in your thesis (a cumulative or “sandwich” thesis), or you may plan to publish content from your thesis after it’s completed. The copyright considerations are different for these different scenarios.</a:t>
            </a:r>
          </a:p>
          <a:p>
            <a:endParaRPr lang="en-US" dirty="0"/>
          </a:p>
          <a:p>
            <a:r>
              <a:rPr lang="en-US" dirty="0"/>
              <a:t>If you have already published the article and you are then including it in your thesis, check your publishing agreement or the publisher’s website for their policies on reusing your article in this way. Most scholarly publishers permit this, though you may be restricted to a certain version of the article (such as the accepted manuscript rather than the final published version) and the publisher may require you to include specific citation language. It’s also possible there may be an embargo period before you can make the article public, in which case you may have to contact Graduate Studies to enquire about an embargo (delay in releasing your thesis in Summit).</a:t>
            </a:r>
          </a:p>
          <a:p>
            <a:endParaRPr lang="en-US" dirty="0"/>
          </a:p>
          <a:p>
            <a:r>
              <a:rPr lang="en-US" dirty="0"/>
              <a:t>If you have submitted the article but it is not yet accepted, you can check the publisher’s website for their policies and let your editor know you plan to include it in your thesis.</a:t>
            </a:r>
          </a:p>
          <a:p>
            <a:endParaRPr lang="en-US" dirty="0"/>
          </a:p>
          <a:p>
            <a:r>
              <a:rPr lang="en-US" dirty="0"/>
              <a:t>Finally, if you plan to publish after your thesis is completed, check the publisher’s policies on previously-published work. Most scholarly publishers do not consider a thesis to be a “prior publication” and will accept manuscripts based on a thesis.</a:t>
            </a:r>
          </a:p>
        </p:txBody>
      </p:sp>
      <p:sp>
        <p:nvSpPr>
          <p:cNvPr id="4" name="Slide Number Placeholder 3"/>
          <p:cNvSpPr>
            <a:spLocks noGrp="1"/>
          </p:cNvSpPr>
          <p:nvPr>
            <p:ph type="sldNum" sz="quarter" idx="5"/>
          </p:nvPr>
        </p:nvSpPr>
        <p:spPr/>
        <p:txBody>
          <a:bodyPr/>
          <a:lstStyle/>
          <a:p>
            <a:fld id="{4D65BEC4-617D-4E89-814F-491635ADFC42}" type="slidenum">
              <a:rPr lang="en-US" smtClean="0"/>
              <a:t>11</a:t>
            </a:fld>
            <a:endParaRPr lang="en-US"/>
          </a:p>
        </p:txBody>
      </p:sp>
    </p:spTree>
    <p:extLst>
      <p:ext uri="{BB962C8B-B14F-4D97-AF65-F5344CB8AC3E}">
        <p14:creationId xmlns:p14="http://schemas.microsoft.com/office/powerpoint/2010/main" val="3874693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unable to get permission to use a work in your thesis, either because the copyright owner said no or because you couldn’t find or reach them, here are some options. You can always check with the Copyright Office to see if fair dealing might apply.</a:t>
            </a:r>
          </a:p>
        </p:txBody>
      </p:sp>
      <p:sp>
        <p:nvSpPr>
          <p:cNvPr id="4" name="Slide Number Placeholder 3"/>
          <p:cNvSpPr>
            <a:spLocks noGrp="1"/>
          </p:cNvSpPr>
          <p:nvPr>
            <p:ph type="sldNum" sz="quarter" idx="5"/>
          </p:nvPr>
        </p:nvSpPr>
        <p:spPr/>
        <p:txBody>
          <a:bodyPr/>
          <a:lstStyle/>
          <a:p>
            <a:fld id="{4D65BEC4-617D-4E89-814F-491635ADFC42}" type="slidenum">
              <a:rPr lang="en-US" smtClean="0"/>
              <a:t>12</a:t>
            </a:fld>
            <a:endParaRPr lang="en-US"/>
          </a:p>
        </p:txBody>
      </p:sp>
    </p:spTree>
    <p:extLst>
      <p:ext uri="{BB962C8B-B14F-4D97-AF65-F5344CB8AC3E}">
        <p14:creationId xmlns:p14="http://schemas.microsoft.com/office/powerpoint/2010/main" val="1627404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you own copyright in your thesis. You are required to sign licenses permitting SFU to make your thesis available in Summit and permitting Library and Archives Canada to make it available as well, but these licenses don’t restrict you from doing anything else you want with your thesis.</a:t>
            </a:r>
          </a:p>
        </p:txBody>
      </p:sp>
      <p:sp>
        <p:nvSpPr>
          <p:cNvPr id="4" name="Slide Number Placeholder 3"/>
          <p:cNvSpPr>
            <a:spLocks noGrp="1"/>
          </p:cNvSpPr>
          <p:nvPr>
            <p:ph type="sldNum" sz="quarter" idx="5"/>
          </p:nvPr>
        </p:nvSpPr>
        <p:spPr/>
        <p:txBody>
          <a:bodyPr/>
          <a:lstStyle/>
          <a:p>
            <a:fld id="{4D65BEC4-617D-4E89-814F-491635ADFC42}" type="slidenum">
              <a:rPr lang="en-US" smtClean="0"/>
              <a:t>13</a:t>
            </a:fld>
            <a:endParaRPr lang="en-US"/>
          </a:p>
        </p:txBody>
      </p:sp>
    </p:spTree>
    <p:extLst>
      <p:ext uri="{BB962C8B-B14F-4D97-AF65-F5344CB8AC3E}">
        <p14:creationId xmlns:p14="http://schemas.microsoft.com/office/powerpoint/2010/main" val="4291175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the Copyright Office at any time with </a:t>
            </a:r>
            <a:r>
              <a:rPr lang="en-US"/>
              <a:t>any questions!</a:t>
            </a:r>
          </a:p>
        </p:txBody>
      </p:sp>
      <p:sp>
        <p:nvSpPr>
          <p:cNvPr id="4" name="Slide Number Placeholder 3"/>
          <p:cNvSpPr>
            <a:spLocks noGrp="1"/>
          </p:cNvSpPr>
          <p:nvPr>
            <p:ph type="sldNum" sz="quarter" idx="5"/>
          </p:nvPr>
        </p:nvSpPr>
        <p:spPr/>
        <p:txBody>
          <a:bodyPr/>
          <a:lstStyle/>
          <a:p>
            <a:fld id="{4D65BEC4-617D-4E89-814F-491635ADFC42}" type="slidenum">
              <a:rPr lang="en-US" smtClean="0"/>
              <a:t>14</a:t>
            </a:fld>
            <a:endParaRPr lang="en-US"/>
          </a:p>
        </p:txBody>
      </p:sp>
    </p:spTree>
    <p:extLst>
      <p:ext uri="{BB962C8B-B14F-4D97-AF65-F5344CB8AC3E}">
        <p14:creationId xmlns:p14="http://schemas.microsoft.com/office/powerpoint/2010/main" val="416747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Copyright protects literary (written) works, artworks, dramatic works, and musical works, as well as performances, communication signals, and sound recordings.</a:t>
            </a:r>
          </a:p>
          <a:p>
            <a:endParaRPr lang="en-US" dirty="0"/>
          </a:p>
          <a:p>
            <a:r>
              <a:rPr lang="en-US" dirty="0"/>
              <a:t>Copyright includes the right to copy something, but also the right to publish, translate, and the other rights you see listed here – including the right to authorize others to do these things.</a:t>
            </a:r>
          </a:p>
          <a:p>
            <a:endParaRPr lang="en-US" dirty="0"/>
          </a:p>
          <a:p>
            <a:r>
              <a:rPr lang="en-US" dirty="0"/>
              <a:t>Copyright is effective immediately and automatically when a work is created, so as soon as you started that first draft of your thesis, you owned copyright in it.</a:t>
            </a:r>
          </a:p>
          <a:p>
            <a:endParaRPr lang="en-US" dirty="0"/>
          </a:p>
          <a:p>
            <a:r>
              <a:rPr lang="en-US" dirty="0"/>
              <a:t>Copyright doesn’t last forever though – it does expire. In Canada copyright lasts for the life of the creator plus 70 years. Once copyright expires, the work enters the public domain, meaning anyone can use it in any way without permission or payment.</a:t>
            </a:r>
          </a:p>
          <a:p>
            <a:endParaRPr lang="en-US" dirty="0"/>
          </a:p>
          <a:p>
            <a:r>
              <a:rPr lang="en-US" dirty="0"/>
              <a:t>Every country has its own copyright laws, so while your work that you create in Canada is protected in most other countries, be aware that their rules might be different.</a:t>
            </a:r>
          </a:p>
        </p:txBody>
      </p:sp>
      <p:sp>
        <p:nvSpPr>
          <p:cNvPr id="4" name="Slide Number Placeholder 3"/>
          <p:cNvSpPr>
            <a:spLocks noGrp="1"/>
          </p:cNvSpPr>
          <p:nvPr>
            <p:ph type="sldNum" sz="quarter" idx="5"/>
          </p:nvPr>
        </p:nvSpPr>
        <p:spPr/>
        <p:txBody>
          <a:bodyPr/>
          <a:lstStyle/>
          <a:p>
            <a:fld id="{4D65BEC4-617D-4E89-814F-491635ADFC42}" type="slidenum">
              <a:rPr lang="en-US" smtClean="0"/>
              <a:t>2</a:t>
            </a:fld>
            <a:endParaRPr lang="en-US"/>
          </a:p>
        </p:txBody>
      </p:sp>
    </p:spTree>
    <p:extLst>
      <p:ext uri="{BB962C8B-B14F-4D97-AF65-F5344CB8AC3E}">
        <p14:creationId xmlns:p14="http://schemas.microsoft.com/office/powerpoint/2010/main" val="276256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An author or copyright owner might decide that they want to allow greater use of their work, or that they don’t want people to have to contact them for permission for certain uses. In this case, they might publish or share their work openly, which provides up-front permission to do certain things with it.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Open Access publications work under a model that believes scholarship should be shared, so all content published in an Open Access journal is at least publicly accessible and readable without a subscription, and more likely, published under an open license that permits certain actual reuses of the work without permission. Most OA journals use Creative Commons or CC licenses to make it clear what users can and can’t do with the work, so if you see icons like these, click on them and you’ll see a description.</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You can also find open licenses on other types of media, including photos, videos, music, and illustrations. Any kind of content with a CC or similar open license can be reproduced in your thesis without further permission from the rightsholder.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D65BEC4-617D-4E89-814F-491635ADFC42}" type="slidenum">
              <a:rPr lang="en-US" smtClean="0"/>
              <a:t>3</a:t>
            </a:fld>
            <a:endParaRPr lang="en-US"/>
          </a:p>
        </p:txBody>
      </p:sp>
    </p:spTree>
    <p:extLst>
      <p:ext uri="{BB962C8B-B14F-4D97-AF65-F5344CB8AC3E}">
        <p14:creationId xmlns:p14="http://schemas.microsoft.com/office/powerpoint/2010/main" val="2655441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Even if a copyright owner wants to protected all of their rights, those rights are not completely exclusive. In Canada, the biggest exception to the rights of a copyright owner is fair dealing, which can be very useful when you’re writing a thesis. Under fair dealing there are 8 specific purposes for which anyone is allowed to copy copyright protected works without permission as long as the use is fair, and this can apply to works in any medium.</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That does not mean that you can do anything you want with a copyright protected work just because your thesis is educational or research-based, however; the application of fair dealing depends exactly how you’re using that work within your thesis. There is an analysis that needs to be performed and this is one of the services the Copyright Office does for students all the time.</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So when might fair dealing work for you? You might be critiquing an artwork or a design for something, reviewing or comparing different methods or results from other studies, or including an image to help your readers visualize something you discuss. But it needs to be pretty integral to the thesis—</a:t>
            </a:r>
            <a:r>
              <a:rPr lang="en-US" sz="1200" kern="1200" dirty="0">
                <a:solidFill>
                  <a:schemeClr val="tx1"/>
                </a:solidFill>
                <a:effectLst/>
                <a:latin typeface="+mn-lt"/>
                <a:ea typeface="+mn-ea"/>
                <a:cs typeface="+mn-cs"/>
              </a:rPr>
              <a:t>something your readers really need to see to fully understand or appreciate your discussion.</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When you ask the Copyright Office to do this analysis, if we find your use does qualify for fair dealing, we’ll write you a memo to submit with your thesis so the Thesis Office know we’ve okayed it. If it doesn’t meet those criteria, you will have to remove the work, find a different work to use, or get permission to include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D65BEC4-617D-4E89-814F-491635ADFC42}" type="slidenum">
              <a:rPr lang="en-US" smtClean="0"/>
              <a:t>4</a:t>
            </a:fld>
            <a:endParaRPr lang="en-US"/>
          </a:p>
        </p:txBody>
      </p:sp>
    </p:spTree>
    <p:extLst>
      <p:ext uri="{BB962C8B-B14F-4D97-AF65-F5344CB8AC3E}">
        <p14:creationId xmlns:p14="http://schemas.microsoft.com/office/powerpoint/2010/main" val="201845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most common types of material students want to include in a thesis. Fair dealing can apply to your use of a figure from another publication, so check with the Copyright Office if you think this might be the case for you. But if you do need to get permission to reproduce a figure it’s actually usually very easy.</a:t>
            </a:r>
          </a:p>
        </p:txBody>
      </p:sp>
      <p:sp>
        <p:nvSpPr>
          <p:cNvPr id="4" name="Slide Number Placeholder 3"/>
          <p:cNvSpPr>
            <a:spLocks noGrp="1"/>
          </p:cNvSpPr>
          <p:nvPr>
            <p:ph type="sldNum" sz="quarter" idx="5"/>
          </p:nvPr>
        </p:nvSpPr>
        <p:spPr/>
        <p:txBody>
          <a:bodyPr/>
          <a:lstStyle/>
          <a:p>
            <a:fld id="{4D65BEC4-617D-4E89-814F-491635ADFC42}" type="slidenum">
              <a:rPr lang="en-US" smtClean="0"/>
              <a:t>5</a:t>
            </a:fld>
            <a:endParaRPr lang="en-US"/>
          </a:p>
        </p:txBody>
      </p:sp>
    </p:spTree>
    <p:extLst>
      <p:ext uri="{BB962C8B-B14F-4D97-AF65-F5344CB8AC3E}">
        <p14:creationId xmlns:p14="http://schemas.microsoft.com/office/powerpoint/2010/main" val="104481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article’s webpage, look for a link called something like “Request permissions” or “rights and permissions” or “copyright.” Click this link and it will usually take you to a service called </a:t>
            </a:r>
            <a:r>
              <a:rPr lang="en-US" dirty="0" err="1"/>
              <a:t>RightsLink</a:t>
            </a:r>
            <a:r>
              <a:rPr lang="en-US" dirty="0"/>
              <a:t>, which many publishers use for permissions.</a:t>
            </a:r>
          </a:p>
        </p:txBody>
      </p:sp>
      <p:sp>
        <p:nvSpPr>
          <p:cNvPr id="4" name="Slide Number Placeholder 3"/>
          <p:cNvSpPr>
            <a:spLocks noGrp="1"/>
          </p:cNvSpPr>
          <p:nvPr>
            <p:ph type="sldNum" sz="quarter" idx="5"/>
          </p:nvPr>
        </p:nvSpPr>
        <p:spPr/>
        <p:txBody>
          <a:bodyPr/>
          <a:lstStyle/>
          <a:p>
            <a:fld id="{4D65BEC4-617D-4E89-814F-491635ADFC42}" type="slidenum">
              <a:rPr lang="en-US" smtClean="0"/>
              <a:t>6</a:t>
            </a:fld>
            <a:endParaRPr lang="en-US"/>
          </a:p>
        </p:txBody>
      </p:sp>
    </p:spTree>
    <p:extLst>
      <p:ext uri="{BB962C8B-B14F-4D97-AF65-F5344CB8AC3E}">
        <p14:creationId xmlns:p14="http://schemas.microsoft.com/office/powerpoint/2010/main" val="3932396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RightsLink</a:t>
            </a:r>
            <a:r>
              <a:rPr lang="en-US" dirty="0"/>
              <a:t> has a simple webform for you to fill out and submit, and you’ll usually receive a license permitting you to use the figure in your thesis. Keep this license and upload it to the Thesis Registration System when you submit your thesis to the Library.</a:t>
            </a:r>
          </a:p>
          <a:p>
            <a:endParaRPr lang="en-US" dirty="0"/>
          </a:p>
          <a:p>
            <a:r>
              <a:rPr lang="en-US" dirty="0"/>
              <a:t>Some publishers will charge a fee for this permission – this is extremely rare for use in a thesis, but it can happen. The decision to charge a fee, and how much to charge, is entirely up to the publisher who is the copyright owner.</a:t>
            </a:r>
          </a:p>
        </p:txBody>
      </p:sp>
      <p:sp>
        <p:nvSpPr>
          <p:cNvPr id="4" name="Slide Number Placeholder 3"/>
          <p:cNvSpPr>
            <a:spLocks noGrp="1"/>
          </p:cNvSpPr>
          <p:nvPr>
            <p:ph type="sldNum" sz="quarter" idx="5"/>
          </p:nvPr>
        </p:nvSpPr>
        <p:spPr/>
        <p:txBody>
          <a:bodyPr/>
          <a:lstStyle/>
          <a:p>
            <a:fld id="{4D65BEC4-617D-4E89-814F-491635ADFC42}" type="slidenum">
              <a:rPr lang="en-US" smtClean="0"/>
              <a:t>7</a:t>
            </a:fld>
            <a:endParaRPr lang="en-US"/>
          </a:p>
        </p:txBody>
      </p:sp>
    </p:spTree>
    <p:extLst>
      <p:ext uri="{BB962C8B-B14F-4D97-AF65-F5344CB8AC3E}">
        <p14:creationId xmlns:p14="http://schemas.microsoft.com/office/powerpoint/2010/main" val="261644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main type of material we see grad students wanting to include in their thesis is images they find online, including photos, illustrations, maps, and screenshots of apps or websites. When you do a Google search, the results show up without any information about where they come from or whether they are protected by copyright or openly licensed. So you have to do a bit more digging to check the status of the image.</a:t>
            </a:r>
          </a:p>
        </p:txBody>
      </p:sp>
      <p:sp>
        <p:nvSpPr>
          <p:cNvPr id="4" name="Slide Number Placeholder 3"/>
          <p:cNvSpPr>
            <a:spLocks noGrp="1"/>
          </p:cNvSpPr>
          <p:nvPr>
            <p:ph type="sldNum" sz="quarter" idx="5"/>
          </p:nvPr>
        </p:nvSpPr>
        <p:spPr/>
        <p:txBody>
          <a:bodyPr/>
          <a:lstStyle/>
          <a:p>
            <a:fld id="{4D65BEC4-617D-4E89-814F-491635ADFC42}" type="slidenum">
              <a:rPr lang="en-US" smtClean="0"/>
              <a:t>8</a:t>
            </a:fld>
            <a:endParaRPr lang="en-US"/>
          </a:p>
        </p:txBody>
      </p:sp>
    </p:spTree>
    <p:extLst>
      <p:ext uri="{BB962C8B-B14F-4D97-AF65-F5344CB8AC3E}">
        <p14:creationId xmlns:p14="http://schemas.microsoft.com/office/powerpoint/2010/main" val="395457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through to the original source site for the image (a Women’s Day article in the example here) and then check that site for copyright information.</a:t>
            </a:r>
          </a:p>
        </p:txBody>
      </p:sp>
      <p:sp>
        <p:nvSpPr>
          <p:cNvPr id="4" name="Slide Number Placeholder 3"/>
          <p:cNvSpPr>
            <a:spLocks noGrp="1"/>
          </p:cNvSpPr>
          <p:nvPr>
            <p:ph type="sldNum" sz="quarter" idx="5"/>
          </p:nvPr>
        </p:nvSpPr>
        <p:spPr/>
        <p:txBody>
          <a:bodyPr/>
          <a:lstStyle/>
          <a:p>
            <a:fld id="{4D65BEC4-617D-4E89-814F-491635ADFC42}" type="slidenum">
              <a:rPr lang="en-US" smtClean="0"/>
              <a:t>9</a:t>
            </a:fld>
            <a:endParaRPr lang="en-US"/>
          </a:p>
        </p:txBody>
      </p:sp>
    </p:spTree>
    <p:extLst>
      <p:ext uri="{BB962C8B-B14F-4D97-AF65-F5344CB8AC3E}">
        <p14:creationId xmlns:p14="http://schemas.microsoft.com/office/powerpoint/2010/main" val="222384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91A22A-ECB8-42D7-9AFF-5D0D89AF8500}"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324C-C16D-4826-A371-F28E7204F446}" type="slidenum">
              <a:rPr lang="en-US" smtClean="0"/>
              <a:t>‹#›</a:t>
            </a:fld>
            <a:endParaRPr lang="en-US"/>
          </a:p>
        </p:txBody>
      </p:sp>
    </p:spTree>
    <p:extLst>
      <p:ext uri="{BB962C8B-B14F-4D97-AF65-F5344CB8AC3E}">
        <p14:creationId xmlns:p14="http://schemas.microsoft.com/office/powerpoint/2010/main" val="185143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91A22A-ECB8-42D7-9AFF-5D0D89AF8500}"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324C-C16D-4826-A371-F28E7204F446}" type="slidenum">
              <a:rPr lang="en-US" smtClean="0"/>
              <a:t>‹#›</a:t>
            </a:fld>
            <a:endParaRPr lang="en-US"/>
          </a:p>
        </p:txBody>
      </p:sp>
    </p:spTree>
    <p:extLst>
      <p:ext uri="{BB962C8B-B14F-4D97-AF65-F5344CB8AC3E}">
        <p14:creationId xmlns:p14="http://schemas.microsoft.com/office/powerpoint/2010/main" val="412774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91A22A-ECB8-42D7-9AFF-5D0D89AF8500}"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324C-C16D-4826-A371-F28E7204F446}" type="slidenum">
              <a:rPr lang="en-US" smtClean="0"/>
              <a:t>‹#›</a:t>
            </a:fld>
            <a:endParaRPr lang="en-US"/>
          </a:p>
        </p:txBody>
      </p:sp>
    </p:spTree>
    <p:extLst>
      <p:ext uri="{BB962C8B-B14F-4D97-AF65-F5344CB8AC3E}">
        <p14:creationId xmlns:p14="http://schemas.microsoft.com/office/powerpoint/2010/main" val="418743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91A22A-ECB8-42D7-9AFF-5D0D89AF8500}"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324C-C16D-4826-A371-F28E7204F446}" type="slidenum">
              <a:rPr lang="en-US" smtClean="0"/>
              <a:t>‹#›</a:t>
            </a:fld>
            <a:endParaRPr lang="en-US"/>
          </a:p>
        </p:txBody>
      </p:sp>
    </p:spTree>
    <p:extLst>
      <p:ext uri="{BB962C8B-B14F-4D97-AF65-F5344CB8AC3E}">
        <p14:creationId xmlns:p14="http://schemas.microsoft.com/office/powerpoint/2010/main" val="64316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91A22A-ECB8-42D7-9AFF-5D0D89AF8500}"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324C-C16D-4826-A371-F28E7204F446}" type="slidenum">
              <a:rPr lang="en-US" smtClean="0"/>
              <a:t>‹#›</a:t>
            </a:fld>
            <a:endParaRPr lang="en-US"/>
          </a:p>
        </p:txBody>
      </p:sp>
    </p:spTree>
    <p:extLst>
      <p:ext uri="{BB962C8B-B14F-4D97-AF65-F5344CB8AC3E}">
        <p14:creationId xmlns:p14="http://schemas.microsoft.com/office/powerpoint/2010/main" val="52581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91A22A-ECB8-42D7-9AFF-5D0D89AF8500}"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6324C-C16D-4826-A371-F28E7204F446}" type="slidenum">
              <a:rPr lang="en-US" smtClean="0"/>
              <a:t>‹#›</a:t>
            </a:fld>
            <a:endParaRPr lang="en-US"/>
          </a:p>
        </p:txBody>
      </p:sp>
    </p:spTree>
    <p:extLst>
      <p:ext uri="{BB962C8B-B14F-4D97-AF65-F5344CB8AC3E}">
        <p14:creationId xmlns:p14="http://schemas.microsoft.com/office/powerpoint/2010/main" val="259607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91A22A-ECB8-42D7-9AFF-5D0D89AF8500}"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6324C-C16D-4826-A371-F28E7204F446}" type="slidenum">
              <a:rPr lang="en-US" smtClean="0"/>
              <a:t>‹#›</a:t>
            </a:fld>
            <a:endParaRPr lang="en-US"/>
          </a:p>
        </p:txBody>
      </p:sp>
    </p:spTree>
    <p:extLst>
      <p:ext uri="{BB962C8B-B14F-4D97-AF65-F5344CB8AC3E}">
        <p14:creationId xmlns:p14="http://schemas.microsoft.com/office/powerpoint/2010/main" val="68476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91A22A-ECB8-42D7-9AFF-5D0D89AF8500}"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6324C-C16D-4826-A371-F28E7204F446}" type="slidenum">
              <a:rPr lang="en-US" smtClean="0"/>
              <a:t>‹#›</a:t>
            </a:fld>
            <a:endParaRPr lang="en-US"/>
          </a:p>
        </p:txBody>
      </p:sp>
    </p:spTree>
    <p:extLst>
      <p:ext uri="{BB962C8B-B14F-4D97-AF65-F5344CB8AC3E}">
        <p14:creationId xmlns:p14="http://schemas.microsoft.com/office/powerpoint/2010/main" val="325515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1A22A-ECB8-42D7-9AFF-5D0D89AF8500}"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6324C-C16D-4826-A371-F28E7204F446}" type="slidenum">
              <a:rPr lang="en-US" smtClean="0"/>
              <a:t>‹#›</a:t>
            </a:fld>
            <a:endParaRPr lang="en-US"/>
          </a:p>
        </p:txBody>
      </p:sp>
    </p:spTree>
    <p:extLst>
      <p:ext uri="{BB962C8B-B14F-4D97-AF65-F5344CB8AC3E}">
        <p14:creationId xmlns:p14="http://schemas.microsoft.com/office/powerpoint/2010/main" val="421481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91A22A-ECB8-42D7-9AFF-5D0D89AF8500}"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6324C-C16D-4826-A371-F28E7204F446}" type="slidenum">
              <a:rPr lang="en-US" smtClean="0"/>
              <a:t>‹#›</a:t>
            </a:fld>
            <a:endParaRPr lang="en-US"/>
          </a:p>
        </p:txBody>
      </p:sp>
    </p:spTree>
    <p:extLst>
      <p:ext uri="{BB962C8B-B14F-4D97-AF65-F5344CB8AC3E}">
        <p14:creationId xmlns:p14="http://schemas.microsoft.com/office/powerpoint/2010/main" val="224976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91A22A-ECB8-42D7-9AFF-5D0D89AF8500}"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6324C-C16D-4826-A371-F28E7204F446}" type="slidenum">
              <a:rPr lang="en-US" smtClean="0"/>
              <a:t>‹#›</a:t>
            </a:fld>
            <a:endParaRPr lang="en-US"/>
          </a:p>
        </p:txBody>
      </p:sp>
    </p:spTree>
    <p:extLst>
      <p:ext uri="{BB962C8B-B14F-4D97-AF65-F5344CB8AC3E}">
        <p14:creationId xmlns:p14="http://schemas.microsoft.com/office/powerpoint/2010/main" val="34861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1A22A-ECB8-42D7-9AFF-5D0D89AF8500}" type="datetimeFigureOut">
              <a:rPr lang="en-US" smtClean="0"/>
              <a:t>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6324C-C16D-4826-A371-F28E7204F446}" type="slidenum">
              <a:rPr lang="en-US" smtClean="0"/>
              <a:t>‹#›</a:t>
            </a:fld>
            <a:endParaRPr lang="en-US"/>
          </a:p>
        </p:txBody>
      </p:sp>
    </p:spTree>
    <p:extLst>
      <p:ext uri="{BB962C8B-B14F-4D97-AF65-F5344CB8AC3E}">
        <p14:creationId xmlns:p14="http://schemas.microsoft.com/office/powerpoint/2010/main" val="192164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py@sfu.c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lib.sfu.ca/help/academic-integrity/copyrigh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3.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opy@sfu.ca"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lib.sfu.ca/help/academic-integrity/copyrigh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s://creativecommons.org/licenses/by-nc/4.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oi.org/10.1016/j.cell.2016.06.03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122363"/>
            <a:ext cx="9144000" cy="10081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t>Copyright and Your Thesis</a:t>
            </a:r>
          </a:p>
        </p:txBody>
      </p:sp>
      <p:sp>
        <p:nvSpPr>
          <p:cNvPr id="5" name="Subtitle 2"/>
          <p:cNvSpPr txBox="1">
            <a:spLocks/>
          </p:cNvSpPr>
          <p:nvPr/>
        </p:nvSpPr>
        <p:spPr>
          <a:xfrm>
            <a:off x="1524000" y="3246120"/>
            <a:ext cx="9144000" cy="28620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000" dirty="0"/>
              <a:t>Don Taylor, Copyright Officer</a:t>
            </a:r>
          </a:p>
          <a:p>
            <a:pPr marL="0" indent="0">
              <a:spcBef>
                <a:spcPts val="600"/>
              </a:spcBef>
              <a:buNone/>
            </a:pPr>
            <a:r>
              <a:rPr lang="en-US" sz="2000" dirty="0"/>
              <a:t>Jennifer </a:t>
            </a:r>
            <a:r>
              <a:rPr lang="en-US" sz="2000"/>
              <a:t>Zerkee, </a:t>
            </a:r>
            <a:r>
              <a:rPr lang="en-US" sz="2000" dirty="0"/>
              <a:t>Copyright Specialist</a:t>
            </a:r>
          </a:p>
          <a:p>
            <a:pPr marL="0" indent="0">
              <a:spcBef>
                <a:spcPts val="600"/>
              </a:spcBef>
              <a:buNone/>
            </a:pPr>
            <a:r>
              <a:rPr lang="en-US" sz="2000" dirty="0">
                <a:hlinkClick r:id="rId3"/>
              </a:rPr>
              <a:t>copy@sfu.ca</a:t>
            </a:r>
            <a:r>
              <a:rPr lang="en-US" sz="2000" dirty="0"/>
              <a:t>  |  </a:t>
            </a:r>
            <a:r>
              <a:rPr lang="en-US" sz="2000" dirty="0">
                <a:hlinkClick r:id="rId4"/>
              </a:rPr>
              <a:t>copyright.sfu.ca</a:t>
            </a:r>
            <a:endParaRPr lang="en-US" sz="2000" dirty="0"/>
          </a:p>
          <a:p>
            <a:pPr>
              <a:spcBef>
                <a:spcPts val="600"/>
              </a:spcBef>
            </a:pPr>
            <a:endParaRPr lang="en-US" sz="2000" dirty="0"/>
          </a:p>
          <a:p>
            <a:pPr>
              <a:spcBef>
                <a:spcPts val="600"/>
              </a:spcBef>
            </a:pPr>
            <a:endParaRPr lang="en-US" sz="2000" dirty="0"/>
          </a:p>
          <a:p>
            <a:pPr>
              <a:spcBef>
                <a:spcPts val="600"/>
              </a:spcBef>
            </a:pPr>
            <a:endParaRPr lang="en-US" sz="2000" dirty="0"/>
          </a:p>
          <a:p>
            <a:pPr>
              <a:spcBef>
                <a:spcPts val="600"/>
              </a:spcBef>
            </a:pPr>
            <a:endParaRPr lang="en-US" sz="2000" dirty="0"/>
          </a:p>
          <a:p>
            <a:pPr marL="0" indent="0" algn="ctr">
              <a:spcBef>
                <a:spcPts val="600"/>
              </a:spcBef>
              <a:buNone/>
            </a:pPr>
            <a:r>
              <a:rPr lang="en-US" sz="1800" i="1" dirty="0"/>
              <a:t>Nothing in this presentation is intended as or should be construed as legal advice.</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440" y="4471305"/>
            <a:ext cx="2039667" cy="612759"/>
          </a:xfrm>
          <a:prstGeom prst="rect">
            <a:avLst/>
          </a:prstGeom>
        </p:spPr>
      </p:pic>
    </p:spTree>
    <p:extLst>
      <p:ext uri="{BB962C8B-B14F-4D97-AF65-F5344CB8AC3E}">
        <p14:creationId xmlns:p14="http://schemas.microsoft.com/office/powerpoint/2010/main" val="312807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Reproducing content found online</a:t>
            </a:r>
          </a:p>
        </p:txBody>
      </p:sp>
      <p:sp>
        <p:nvSpPr>
          <p:cNvPr id="3" name="Content Placeholder 2"/>
          <p:cNvSpPr>
            <a:spLocks noGrp="1"/>
          </p:cNvSpPr>
          <p:nvPr>
            <p:ph idx="1"/>
          </p:nvPr>
        </p:nvSpPr>
        <p:spPr/>
        <p:txBody>
          <a:bodyPr>
            <a:normAutofit lnSpcReduction="10000"/>
          </a:bodyPr>
          <a:lstStyle/>
          <a:p>
            <a:r>
              <a:rPr lang="en-US" dirty="0"/>
              <a:t>Website terms of use</a:t>
            </a:r>
          </a:p>
          <a:p>
            <a:endParaRPr lang="en-US" dirty="0"/>
          </a:p>
          <a:p>
            <a:endParaRPr lang="en-US" dirty="0"/>
          </a:p>
          <a:p>
            <a:endParaRPr lang="en-US" dirty="0"/>
          </a:p>
          <a:p>
            <a:r>
              <a:rPr lang="en-US" dirty="0"/>
              <a:t>User-friendly licenses</a:t>
            </a:r>
          </a:p>
          <a:p>
            <a:pPr lvl="1">
              <a:lnSpc>
                <a:spcPct val="100000"/>
              </a:lnSpc>
            </a:pPr>
            <a:r>
              <a:rPr lang="en-US" dirty="0"/>
              <a:t>Creative Commons</a:t>
            </a:r>
          </a:p>
          <a:p>
            <a:pPr lvl="1">
              <a:lnSpc>
                <a:spcPct val="100000"/>
              </a:lnSpc>
            </a:pPr>
            <a:r>
              <a:rPr lang="en-US" dirty="0"/>
              <a:t>Open Access publications</a:t>
            </a:r>
          </a:p>
          <a:p>
            <a:pPr lvl="1">
              <a:lnSpc>
                <a:spcPct val="100000"/>
              </a:lnSpc>
            </a:pPr>
            <a:r>
              <a:rPr lang="en-US" dirty="0"/>
              <a:t>Legitimate sources for free, open (CC or public domain) images:</a:t>
            </a:r>
            <a:br>
              <a:rPr lang="en-US" dirty="0"/>
            </a:br>
            <a:r>
              <a:rPr lang="en-US" dirty="0"/>
              <a:t>wordpress.org/</a:t>
            </a:r>
            <a:r>
              <a:rPr lang="en-US" dirty="0" err="1"/>
              <a:t>openverse</a:t>
            </a:r>
            <a:r>
              <a:rPr lang="en-US" dirty="0"/>
              <a:t>, commons.wikimedia.org, pixabay.com, unsplash.com, pexels.com</a:t>
            </a:r>
          </a:p>
        </p:txBody>
      </p:sp>
      <p:sp>
        <p:nvSpPr>
          <p:cNvPr id="4" name="TextBox 3"/>
          <p:cNvSpPr txBox="1"/>
          <p:nvPr/>
        </p:nvSpPr>
        <p:spPr>
          <a:xfrm>
            <a:off x="8208824" y="2932468"/>
            <a:ext cx="3031835" cy="246221"/>
          </a:xfrm>
          <a:prstGeom prst="rect">
            <a:avLst/>
          </a:prstGeom>
          <a:noFill/>
        </p:spPr>
        <p:txBody>
          <a:bodyPr wrap="square" rtlCol="0">
            <a:spAutoFit/>
          </a:bodyPr>
          <a:lstStyle/>
          <a:p>
            <a:r>
              <a:rPr lang="en-US" sz="1000" dirty="0"/>
              <a:t>https://www.canada.ca/en/transparency/terms.html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872" y="1825625"/>
            <a:ext cx="6388552" cy="1056495"/>
          </a:xfrm>
          <a:prstGeom prst="rect">
            <a:avLst/>
          </a:prstGeom>
          <a:ln w="3175">
            <a:solidFill>
              <a:schemeClr val="tx1"/>
            </a:solidFill>
          </a:ln>
          <a:effectLst>
            <a:outerShdw blurRad="50800" dist="38100" dir="13500000" algn="br"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3872" y="4041745"/>
            <a:ext cx="1227411" cy="42944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1651" t="35747" r="52362" b="45249"/>
          <a:stretch/>
        </p:blipFill>
        <p:spPr>
          <a:xfrm>
            <a:off x="4976417" y="4537687"/>
            <a:ext cx="894841" cy="43386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4000" y="4041745"/>
            <a:ext cx="1227411" cy="429442"/>
          </a:xfrm>
          <a:prstGeom prst="rect">
            <a:avLst/>
          </a:prstGeom>
        </p:spPr>
      </p:pic>
    </p:spTree>
    <p:extLst>
      <p:ext uri="{BB962C8B-B14F-4D97-AF65-F5344CB8AC3E}">
        <p14:creationId xmlns:p14="http://schemas.microsoft.com/office/powerpoint/2010/main" val="820877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Including your published articles</a:t>
            </a:r>
          </a:p>
        </p:txBody>
      </p:sp>
      <p:sp>
        <p:nvSpPr>
          <p:cNvPr id="3" name="Content Placeholder 2"/>
          <p:cNvSpPr>
            <a:spLocks noGrp="1"/>
          </p:cNvSpPr>
          <p:nvPr>
            <p:ph idx="1"/>
          </p:nvPr>
        </p:nvSpPr>
        <p:spPr/>
        <p:txBody>
          <a:bodyPr/>
          <a:lstStyle/>
          <a:p>
            <a:r>
              <a:rPr lang="en-US" dirty="0"/>
              <a:t>Does your publishing agreement permit reuse?</a:t>
            </a:r>
          </a:p>
          <a:p>
            <a:pPr lvl="1"/>
            <a:r>
              <a:rPr lang="en-US" dirty="0"/>
              <a:t>Check publishing agreement or publisher website for details, including permitted version and citation requirements</a:t>
            </a:r>
          </a:p>
          <a:p>
            <a:r>
              <a:rPr lang="en-US" dirty="0"/>
              <a:t>Talk to your co-authors</a:t>
            </a:r>
          </a:p>
          <a:p>
            <a:endParaRPr lang="en-US" dirty="0"/>
          </a:p>
          <a:p>
            <a:r>
              <a:rPr lang="en-US" dirty="0"/>
              <a:t>Not accepted yet?</a:t>
            </a:r>
          </a:p>
          <a:p>
            <a:pPr lvl="1"/>
            <a:r>
              <a:rPr lang="en-US" dirty="0"/>
              <a:t>Let the publisher know it will be in your thesis</a:t>
            </a:r>
          </a:p>
          <a:p>
            <a:pPr lvl="1"/>
            <a:r>
              <a:rPr lang="en-US" dirty="0"/>
              <a:t>Ask for their policy or requirements</a:t>
            </a:r>
          </a:p>
        </p:txBody>
      </p:sp>
    </p:spTree>
    <p:extLst>
      <p:ext uri="{BB962C8B-B14F-4D97-AF65-F5344CB8AC3E}">
        <p14:creationId xmlns:p14="http://schemas.microsoft.com/office/powerpoint/2010/main" val="1394036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Asking permission</a:t>
            </a:r>
          </a:p>
        </p:txBody>
      </p:sp>
      <p:sp>
        <p:nvSpPr>
          <p:cNvPr id="3" name="Content Placeholder 2"/>
          <p:cNvSpPr>
            <a:spLocks noGrp="1"/>
          </p:cNvSpPr>
          <p:nvPr>
            <p:ph idx="1"/>
          </p:nvPr>
        </p:nvSpPr>
        <p:spPr/>
        <p:txBody>
          <a:bodyPr>
            <a:normAutofit/>
          </a:bodyPr>
          <a:lstStyle/>
          <a:p>
            <a:pPr marL="0" indent="0">
              <a:spcBef>
                <a:spcPts val="600"/>
              </a:spcBef>
              <a:buNone/>
            </a:pPr>
            <a:r>
              <a:rPr lang="en-CA" sz="2200" dirty="0">
                <a:solidFill>
                  <a:prstClr val="black"/>
                </a:solidFill>
              </a:rPr>
              <a:t>What if you can’t get permission?</a:t>
            </a:r>
          </a:p>
          <a:p>
            <a:pPr>
              <a:spcBef>
                <a:spcPts val="600"/>
              </a:spcBef>
            </a:pPr>
            <a:r>
              <a:rPr lang="en-CA" sz="2200" dirty="0">
                <a:solidFill>
                  <a:prstClr val="black"/>
                </a:solidFill>
              </a:rPr>
              <a:t>Omit the work.</a:t>
            </a:r>
          </a:p>
          <a:p>
            <a:pPr>
              <a:spcBef>
                <a:spcPts val="600"/>
              </a:spcBef>
            </a:pPr>
            <a:r>
              <a:rPr lang="en-CA" sz="2200" dirty="0">
                <a:solidFill>
                  <a:prstClr val="black"/>
                </a:solidFill>
              </a:rPr>
              <a:t>Find a substitute you are able to use.</a:t>
            </a:r>
          </a:p>
          <a:p>
            <a:pPr>
              <a:spcBef>
                <a:spcPts val="600"/>
              </a:spcBef>
            </a:pPr>
            <a:r>
              <a:rPr lang="en-CA" sz="2200" dirty="0">
                <a:solidFill>
                  <a:prstClr val="black"/>
                </a:solidFill>
              </a:rPr>
              <a:t>Paraphrase or describe.</a:t>
            </a:r>
          </a:p>
          <a:p>
            <a:pPr>
              <a:spcBef>
                <a:spcPts val="600"/>
              </a:spcBef>
            </a:pPr>
            <a:r>
              <a:rPr lang="en-CA" sz="2200" dirty="0">
                <a:solidFill>
                  <a:prstClr val="black"/>
                </a:solidFill>
              </a:rPr>
              <a:t>Use a smaller (insubstantial) excerpt.</a:t>
            </a:r>
          </a:p>
          <a:p>
            <a:pPr>
              <a:spcBef>
                <a:spcPts val="600"/>
              </a:spcBef>
            </a:pPr>
            <a:r>
              <a:rPr lang="en-CA" sz="2200" dirty="0">
                <a:solidFill>
                  <a:prstClr val="black"/>
                </a:solidFill>
              </a:rPr>
              <a:t>Use the data in your own chart or diagram.</a:t>
            </a:r>
          </a:p>
          <a:p>
            <a:pPr>
              <a:spcBef>
                <a:spcPts val="600"/>
              </a:spcBef>
            </a:pPr>
            <a:r>
              <a:rPr lang="en-CA" sz="2200" dirty="0">
                <a:solidFill>
                  <a:prstClr val="black"/>
                </a:solidFill>
              </a:rPr>
              <a:t>Take your own photo, draw your own map, create your own diagram.</a:t>
            </a:r>
          </a:p>
          <a:p>
            <a:pPr>
              <a:spcBef>
                <a:spcPts val="600"/>
              </a:spcBef>
            </a:pPr>
            <a:r>
              <a:rPr lang="en-CA" sz="2200" dirty="0">
                <a:solidFill>
                  <a:prstClr val="black"/>
                </a:solidFill>
              </a:rPr>
              <a:t>Cite the source as a “see also” or “for further reference” footnote, let readers find it themselves.</a:t>
            </a:r>
          </a:p>
          <a:p>
            <a:pPr>
              <a:spcBef>
                <a:spcPts val="600"/>
              </a:spcBef>
            </a:pPr>
            <a:r>
              <a:rPr lang="en-CA" sz="2200" dirty="0">
                <a:solidFill>
                  <a:prstClr val="black"/>
                </a:solidFill>
              </a:rPr>
              <a:t>Consider fair dealing.</a:t>
            </a:r>
          </a:p>
          <a:p>
            <a:pPr marL="0" indent="0">
              <a:buNone/>
            </a:pPr>
            <a:endParaRPr lang="en-US" sz="2000" dirty="0"/>
          </a:p>
        </p:txBody>
      </p:sp>
    </p:spTree>
    <p:extLst>
      <p:ext uri="{BB962C8B-B14F-4D97-AF65-F5344CB8AC3E}">
        <p14:creationId xmlns:p14="http://schemas.microsoft.com/office/powerpoint/2010/main" val="322344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rights</a:t>
            </a:r>
          </a:p>
        </p:txBody>
      </p:sp>
      <p:sp>
        <p:nvSpPr>
          <p:cNvPr id="3" name="Content Placeholder 2"/>
          <p:cNvSpPr>
            <a:spLocks noGrp="1"/>
          </p:cNvSpPr>
          <p:nvPr>
            <p:ph idx="1"/>
          </p:nvPr>
        </p:nvSpPr>
        <p:spPr/>
        <p:txBody>
          <a:bodyPr>
            <a:normAutofit/>
          </a:bodyPr>
          <a:lstStyle/>
          <a:p>
            <a:pPr marL="0" indent="0">
              <a:buNone/>
            </a:pPr>
            <a:r>
              <a:rPr lang="en-CA" sz="2200" dirty="0">
                <a:solidFill>
                  <a:prstClr val="black"/>
                </a:solidFill>
              </a:rPr>
              <a:t>You own copyright in your thesis.</a:t>
            </a:r>
          </a:p>
          <a:p>
            <a:pPr marL="0" indent="0">
              <a:buNone/>
            </a:pPr>
            <a:r>
              <a:rPr lang="en-CA" sz="2200" dirty="0">
                <a:solidFill>
                  <a:prstClr val="black"/>
                </a:solidFill>
              </a:rPr>
              <a:t>However, you are required to grant </a:t>
            </a:r>
            <a:r>
              <a:rPr lang="en-CA" sz="2200" i="1" dirty="0">
                <a:solidFill>
                  <a:prstClr val="black"/>
                </a:solidFill>
              </a:rPr>
              <a:t>licenses</a:t>
            </a:r>
            <a:r>
              <a:rPr lang="en-CA" sz="2200" dirty="0">
                <a:solidFill>
                  <a:prstClr val="black"/>
                </a:solidFill>
              </a:rPr>
              <a:t> to SFU Library and Library and Archives Canada.</a:t>
            </a:r>
          </a:p>
          <a:p>
            <a:pPr lvl="1"/>
            <a:r>
              <a:rPr lang="en-CA" sz="2200" dirty="0">
                <a:solidFill>
                  <a:prstClr val="black"/>
                </a:solidFill>
              </a:rPr>
              <a:t>These licenses only permit SFU and LAC to do specific things with your thesis.</a:t>
            </a:r>
          </a:p>
          <a:p>
            <a:pPr lvl="1"/>
            <a:r>
              <a:rPr lang="en-CA" sz="2200" dirty="0">
                <a:solidFill>
                  <a:prstClr val="black"/>
                </a:solidFill>
              </a:rPr>
              <a:t>These licenses do not restrict your right to further publish or otherwise use your work.</a:t>
            </a:r>
          </a:p>
          <a:p>
            <a:pPr marL="0" indent="0">
              <a:buNone/>
            </a:pPr>
            <a:endParaRPr lang="en-US" sz="2200" dirty="0"/>
          </a:p>
        </p:txBody>
      </p:sp>
    </p:spTree>
    <p:extLst>
      <p:ext uri="{BB962C8B-B14F-4D97-AF65-F5344CB8AC3E}">
        <p14:creationId xmlns:p14="http://schemas.microsoft.com/office/powerpoint/2010/main" val="3026579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122363"/>
            <a:ext cx="9144000" cy="10081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t>Questions?</a:t>
            </a:r>
          </a:p>
        </p:txBody>
      </p:sp>
      <p:sp>
        <p:nvSpPr>
          <p:cNvPr id="5" name="Subtitle 2"/>
          <p:cNvSpPr txBox="1">
            <a:spLocks/>
          </p:cNvSpPr>
          <p:nvPr/>
        </p:nvSpPr>
        <p:spPr>
          <a:xfrm>
            <a:off x="1524000" y="3246120"/>
            <a:ext cx="9144000" cy="28620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000" dirty="0"/>
              <a:t>Don Taylor, Copyright Officer</a:t>
            </a:r>
          </a:p>
          <a:p>
            <a:pPr marL="0" indent="0">
              <a:spcBef>
                <a:spcPts val="600"/>
              </a:spcBef>
              <a:buNone/>
            </a:pPr>
            <a:r>
              <a:rPr lang="en-US" sz="2000" dirty="0"/>
              <a:t>Jennifer Zerkee, Copyright Specialist</a:t>
            </a:r>
          </a:p>
          <a:p>
            <a:pPr marL="0" indent="0">
              <a:spcBef>
                <a:spcPts val="600"/>
              </a:spcBef>
              <a:buNone/>
            </a:pPr>
            <a:r>
              <a:rPr lang="en-US" sz="2000" dirty="0">
                <a:hlinkClick r:id="rId3"/>
              </a:rPr>
              <a:t>copy@sfu.ca</a:t>
            </a:r>
            <a:r>
              <a:rPr lang="en-US" sz="2000" dirty="0"/>
              <a:t>  |  </a:t>
            </a:r>
            <a:r>
              <a:rPr lang="en-US" sz="2000" dirty="0">
                <a:hlinkClick r:id="rId4"/>
              </a:rPr>
              <a:t>copyright.sfu.ca</a:t>
            </a:r>
            <a:endParaRPr lang="en-US" sz="2000" dirty="0"/>
          </a:p>
          <a:p>
            <a:pPr>
              <a:spcBef>
                <a:spcPts val="600"/>
              </a:spcBef>
            </a:pPr>
            <a:endParaRPr lang="en-US" sz="2000" dirty="0"/>
          </a:p>
          <a:p>
            <a:pPr>
              <a:spcBef>
                <a:spcPts val="600"/>
              </a:spcBef>
            </a:pPr>
            <a:endParaRPr lang="en-US" sz="2000" dirty="0"/>
          </a:p>
          <a:p>
            <a:pPr>
              <a:spcBef>
                <a:spcPts val="600"/>
              </a:spcBef>
            </a:pPr>
            <a:endParaRPr lang="en-US" sz="2000" dirty="0"/>
          </a:p>
          <a:p>
            <a:pPr>
              <a:spcBef>
                <a:spcPts val="600"/>
              </a:spcBef>
            </a:pPr>
            <a:endParaRPr lang="en-US" sz="2000" dirty="0"/>
          </a:p>
          <a:p>
            <a:pPr marL="0" indent="0" algn="ctr">
              <a:spcBef>
                <a:spcPts val="600"/>
              </a:spcBef>
              <a:buNone/>
            </a:pPr>
            <a:r>
              <a:rPr lang="en-US" sz="1800" i="1" dirty="0"/>
              <a:t>Nothing in this presentation is intended as or should be construed as legal advice.</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440" y="4471305"/>
            <a:ext cx="2039667" cy="612759"/>
          </a:xfrm>
          <a:prstGeom prst="rect">
            <a:avLst/>
          </a:prstGeom>
        </p:spPr>
      </p:pic>
    </p:spTree>
    <p:extLst>
      <p:ext uri="{BB962C8B-B14F-4D97-AF65-F5344CB8AC3E}">
        <p14:creationId xmlns:p14="http://schemas.microsoft.com/office/powerpoint/2010/main" val="422879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copyright?</a:t>
            </a:r>
          </a:p>
        </p:txBody>
      </p:sp>
      <p:sp>
        <p:nvSpPr>
          <p:cNvPr id="4" name="Content Placeholder 3"/>
          <p:cNvSpPr>
            <a:spLocks noGrp="1"/>
          </p:cNvSpPr>
          <p:nvPr>
            <p:ph sz="half" idx="4294967295"/>
          </p:nvPr>
        </p:nvSpPr>
        <p:spPr>
          <a:xfrm>
            <a:off x="6172200" y="1825625"/>
            <a:ext cx="5181600" cy="4351338"/>
          </a:xfrm>
          <a:prstGeom prst="rect">
            <a:avLst/>
          </a:prstGeom>
        </p:spPr>
        <p:txBody>
          <a:bodyPr>
            <a:normAutofit fontScale="77500" lnSpcReduction="20000"/>
          </a:bodyPr>
          <a:lstStyle/>
          <a:p>
            <a:pPr marL="0" indent="0">
              <a:spcBef>
                <a:spcPts val="300"/>
              </a:spcBef>
              <a:buNone/>
            </a:pPr>
            <a:r>
              <a:rPr lang="en-US" dirty="0">
                <a:solidFill>
                  <a:srgbClr val="FF0000"/>
                </a:solidFill>
              </a:rPr>
              <a:t>Rights</a:t>
            </a:r>
            <a:r>
              <a:rPr lang="en-US" dirty="0">
                <a:latin typeface="DINPro-Bold" panose="02000503030000020004" pitchFamily="50" charset="0"/>
              </a:rPr>
              <a:t> </a:t>
            </a:r>
            <a:r>
              <a:rPr lang="en-US" dirty="0"/>
              <a:t>include</a:t>
            </a:r>
          </a:p>
          <a:p>
            <a:pPr marL="285750" indent="-285750">
              <a:spcBef>
                <a:spcPts val="300"/>
              </a:spcBef>
            </a:pPr>
            <a:r>
              <a:rPr lang="en-US" dirty="0"/>
              <a:t>copy</a:t>
            </a:r>
          </a:p>
          <a:p>
            <a:pPr marL="285750" indent="-285750">
              <a:spcBef>
                <a:spcPts val="300"/>
              </a:spcBef>
            </a:pPr>
            <a:r>
              <a:rPr lang="en-US" dirty="0"/>
              <a:t>perform in public</a:t>
            </a:r>
          </a:p>
          <a:p>
            <a:pPr marL="285750" indent="-285750">
              <a:spcBef>
                <a:spcPts val="300"/>
              </a:spcBef>
            </a:pPr>
            <a:r>
              <a:rPr lang="en-US" dirty="0"/>
              <a:t>publish</a:t>
            </a:r>
          </a:p>
          <a:p>
            <a:pPr marL="285750" indent="-285750">
              <a:spcBef>
                <a:spcPts val="300"/>
              </a:spcBef>
            </a:pPr>
            <a:r>
              <a:rPr lang="en-US" dirty="0"/>
              <a:t>translate</a:t>
            </a:r>
          </a:p>
          <a:p>
            <a:pPr marL="285750" indent="-285750">
              <a:spcBef>
                <a:spcPts val="300"/>
              </a:spcBef>
            </a:pPr>
            <a:r>
              <a:rPr lang="en-US" dirty="0"/>
              <a:t>adapt to another format</a:t>
            </a:r>
          </a:p>
          <a:p>
            <a:pPr marL="285750" indent="-285750">
              <a:spcBef>
                <a:spcPts val="300"/>
              </a:spcBef>
            </a:pPr>
            <a:r>
              <a:rPr lang="en-US" dirty="0"/>
              <a:t>record a literary, dramatic or musical work</a:t>
            </a:r>
          </a:p>
          <a:p>
            <a:pPr marL="285750" indent="-285750">
              <a:spcBef>
                <a:spcPts val="300"/>
              </a:spcBef>
            </a:pPr>
            <a:r>
              <a:rPr lang="en-US" dirty="0"/>
              <a:t>broadcast</a:t>
            </a:r>
          </a:p>
          <a:p>
            <a:pPr marL="285750" indent="-285750">
              <a:spcBef>
                <a:spcPts val="300"/>
              </a:spcBef>
            </a:pPr>
            <a:r>
              <a:rPr lang="en-US" dirty="0"/>
              <a:t>exhibit an artwork</a:t>
            </a:r>
          </a:p>
          <a:p>
            <a:pPr marL="285750" indent="-285750">
              <a:spcBef>
                <a:spcPts val="300"/>
              </a:spcBef>
            </a:pPr>
            <a:r>
              <a:rPr lang="en-US" dirty="0"/>
              <a:t>authorize others to do these things</a:t>
            </a:r>
          </a:p>
          <a:p>
            <a:pPr marL="285750" indent="-285750">
              <a:spcBef>
                <a:spcPts val="300"/>
              </a:spcBef>
            </a:pPr>
            <a:endParaRPr lang="en-US" dirty="0"/>
          </a:p>
          <a:p>
            <a:pPr marL="0" indent="0">
              <a:spcBef>
                <a:spcPts val="300"/>
              </a:spcBef>
              <a:buNone/>
            </a:pPr>
            <a:r>
              <a:rPr lang="en-US" dirty="0">
                <a:solidFill>
                  <a:srgbClr val="FF0000"/>
                </a:solidFill>
              </a:rPr>
              <a:t>Happens</a:t>
            </a:r>
            <a:r>
              <a:rPr lang="en-US" dirty="0"/>
              <a:t> immediately and automatically</a:t>
            </a:r>
          </a:p>
          <a:p>
            <a:pPr marL="285750" indent="-285750">
              <a:spcBef>
                <a:spcPts val="300"/>
              </a:spcBef>
            </a:pPr>
            <a:endParaRPr lang="en-US" dirty="0"/>
          </a:p>
          <a:p>
            <a:pPr marL="0" indent="0">
              <a:spcBef>
                <a:spcPts val="300"/>
              </a:spcBef>
              <a:buNone/>
            </a:pPr>
            <a:r>
              <a:rPr lang="en-US" dirty="0">
                <a:solidFill>
                  <a:srgbClr val="FF0000"/>
                </a:solidFill>
              </a:rPr>
              <a:t>Term</a:t>
            </a:r>
            <a:r>
              <a:rPr lang="en-US" dirty="0"/>
              <a:t> “Life </a:t>
            </a:r>
            <a:r>
              <a:rPr lang="en-US"/>
              <a:t>plus 70</a:t>
            </a:r>
            <a:r>
              <a:rPr lang="en-US" dirty="0"/>
              <a:t>”</a:t>
            </a:r>
          </a:p>
        </p:txBody>
      </p:sp>
      <p:pic>
        <p:nvPicPr>
          <p:cNvPr id="5" name="Picture 2" descr="P:\Copyright Officer\Training\Faculty workshop - web version\Icons\stat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5439" y="4412602"/>
            <a:ext cx="760269" cy="1897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Copyright Officer\Training\Faculty workshop - web version\Icons\boo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43" y="1821498"/>
            <a:ext cx="689813" cy="6299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Copyright Officer\Training\Faculty workshop - web version\Icons\broadcas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9498" y="5148496"/>
            <a:ext cx="640190" cy="8959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P:\Copyright Officer\Training\Faculty workshop - web version\Icons\dv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0793" y="4590010"/>
            <a:ext cx="472390" cy="4723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Copyright Officer\Training\Faculty workshop - web version\Icons\micropho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6547" y="5080309"/>
            <a:ext cx="331046" cy="5161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P:\Copyright Officer\Training\Faculty workshop - web version\Icons\painti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2396" y="3165478"/>
            <a:ext cx="1254943" cy="11178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P:\Copyright Officer\Training\Faculty workshop - web version\Icons\phot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43471" y="4366577"/>
            <a:ext cx="699466" cy="4678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P:\Copyright Officer\Training\Faculty workshop - web version\Icons\podium.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6124" y="2273314"/>
            <a:ext cx="931119" cy="11976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P:\Copyright Officer\Training\Faculty workshop - web version\Icons\theatr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0076" y="1967132"/>
            <a:ext cx="1163678" cy="9686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P:\Copyright Officer\Training\Faculty workshop - web version\Icons\journal.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14544" y="2637581"/>
            <a:ext cx="830946" cy="7378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P:\Copyright Officer\Training\Faculty workshop - web version\Icons\film.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05343" y="5361221"/>
            <a:ext cx="749119" cy="7491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P:\Copyright Officer\Training\Faculty workshop - web version\Icons\websit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1579" y="3633431"/>
            <a:ext cx="802815" cy="69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78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and open licenses</a:t>
            </a:r>
          </a:p>
        </p:txBody>
      </p:sp>
      <p:sp>
        <p:nvSpPr>
          <p:cNvPr id="5" name="Content Placeholder 4"/>
          <p:cNvSpPr>
            <a:spLocks noGrp="1"/>
          </p:cNvSpPr>
          <p:nvPr>
            <p:ph idx="1"/>
          </p:nvPr>
        </p:nvSpPr>
        <p:spPr/>
        <p:txBody>
          <a:bodyPr/>
          <a:lstStyle/>
          <a:p>
            <a:pPr>
              <a:lnSpc>
                <a:spcPct val="100000"/>
              </a:lnSpc>
            </a:pPr>
            <a:r>
              <a:rPr lang="en-US" dirty="0"/>
              <a:t>Open Access publications</a:t>
            </a:r>
          </a:p>
          <a:p>
            <a:pPr>
              <a:lnSpc>
                <a:spcPct val="100000"/>
              </a:lnSpc>
            </a:pPr>
            <a:r>
              <a:rPr lang="en-US" dirty="0"/>
              <a:t>Creative Commons licenses: e.g. “</a:t>
            </a:r>
            <a:r>
              <a:rPr lang="en-US" dirty="0">
                <a:hlinkClick r:id="rId3"/>
              </a:rPr>
              <a:t>CC BY</a:t>
            </a:r>
            <a:r>
              <a:rPr lang="en-US" dirty="0"/>
              <a:t>,” “</a:t>
            </a:r>
            <a:r>
              <a:rPr lang="en-US" dirty="0">
                <a:hlinkClick r:id="rId4"/>
              </a:rPr>
              <a:t>CC BY-NC</a:t>
            </a:r>
            <a:r>
              <a:rPr lang="en-US" dirty="0"/>
              <a:t>” or</a:t>
            </a:r>
          </a:p>
        </p:txBody>
      </p:sp>
      <p:pic>
        <p:nvPicPr>
          <p:cNvPr id="6"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31976" r="42191"/>
          <a:stretch/>
        </p:blipFill>
        <p:spPr>
          <a:xfrm>
            <a:off x="4940058" y="1690688"/>
            <a:ext cx="425572" cy="59465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0438" y="2420278"/>
            <a:ext cx="1227411" cy="42944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0566" y="2420278"/>
            <a:ext cx="1227411" cy="429442"/>
          </a:xfrm>
          <a:prstGeom prst="rect">
            <a:avLst/>
          </a:prstGeom>
        </p:spPr>
      </p:pic>
    </p:spTree>
    <p:extLst>
      <p:ext uri="{BB962C8B-B14F-4D97-AF65-F5344CB8AC3E}">
        <p14:creationId xmlns:p14="http://schemas.microsoft.com/office/powerpoint/2010/main" val="246204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fair dealing?</a:t>
            </a:r>
          </a:p>
        </p:txBody>
      </p:sp>
      <p:sp>
        <p:nvSpPr>
          <p:cNvPr id="3" name="Content Placeholder 2"/>
          <p:cNvSpPr>
            <a:spLocks noGrp="1"/>
          </p:cNvSpPr>
          <p:nvPr>
            <p:ph idx="1"/>
          </p:nvPr>
        </p:nvSpPr>
        <p:spPr/>
        <p:txBody>
          <a:bodyPr/>
          <a:lstStyle/>
          <a:p>
            <a:pPr marL="0" indent="0">
              <a:buNone/>
            </a:pPr>
            <a:r>
              <a:rPr lang="en-CA" sz="2200" dirty="0"/>
              <a:t>A </a:t>
            </a:r>
            <a:r>
              <a:rPr lang="en-CA" sz="2200" i="1" dirty="0"/>
              <a:t>permitted</a:t>
            </a:r>
            <a:r>
              <a:rPr lang="en-CA" sz="2200" dirty="0"/>
              <a:t> use of copyright protected material for these purposes:</a:t>
            </a:r>
          </a:p>
          <a:p>
            <a:pPr marL="914400" lvl="4" indent="0">
              <a:buNone/>
              <a:tabLst>
                <a:tab pos="3827463" algn="l"/>
              </a:tabLst>
            </a:pPr>
            <a:r>
              <a:rPr lang="en-CA" sz="2200" dirty="0">
                <a:solidFill>
                  <a:prstClr val="black"/>
                </a:solidFill>
              </a:rPr>
              <a:t>research	satire</a:t>
            </a:r>
          </a:p>
          <a:p>
            <a:pPr marL="914400" lvl="4" indent="0">
              <a:buNone/>
              <a:tabLst>
                <a:tab pos="3827463" algn="l"/>
              </a:tabLst>
            </a:pPr>
            <a:r>
              <a:rPr lang="en-CA" sz="2200" dirty="0">
                <a:solidFill>
                  <a:prstClr val="black"/>
                </a:solidFill>
              </a:rPr>
              <a:t>private study	criticism</a:t>
            </a:r>
          </a:p>
          <a:p>
            <a:pPr marL="914400" lvl="4" indent="0">
              <a:buNone/>
              <a:tabLst>
                <a:tab pos="3827463" algn="l"/>
              </a:tabLst>
            </a:pPr>
            <a:r>
              <a:rPr lang="en-CA" sz="2200" dirty="0">
                <a:solidFill>
                  <a:prstClr val="black"/>
                </a:solidFill>
              </a:rPr>
              <a:t>education	review</a:t>
            </a:r>
          </a:p>
          <a:p>
            <a:pPr marL="914400" lvl="4" indent="0">
              <a:buNone/>
              <a:tabLst>
                <a:tab pos="3827463" algn="l"/>
              </a:tabLst>
            </a:pPr>
            <a:r>
              <a:rPr lang="en-CA" sz="2200" dirty="0">
                <a:solidFill>
                  <a:prstClr val="black"/>
                </a:solidFill>
              </a:rPr>
              <a:t>parody	news reporting</a:t>
            </a:r>
          </a:p>
          <a:p>
            <a:pPr marL="0" indent="0">
              <a:buNone/>
            </a:pPr>
            <a:endParaRPr lang="en-CA" sz="2200" dirty="0">
              <a:solidFill>
                <a:prstClr val="black"/>
              </a:solidFill>
            </a:endParaRPr>
          </a:p>
          <a:p>
            <a:pPr marL="0" indent="0">
              <a:buNone/>
            </a:pPr>
            <a:r>
              <a:rPr lang="en-CA" sz="2200" dirty="0">
                <a:solidFill>
                  <a:prstClr val="black"/>
                </a:solidFill>
              </a:rPr>
              <a:t>To qualify as fair dealing the use must also meet the “six criteria” test set out by the Supreme Court of Canada.</a:t>
            </a:r>
          </a:p>
          <a:p>
            <a:endParaRPr lang="en-CA" sz="2200" dirty="0">
              <a:solidFill>
                <a:prstClr val="black"/>
              </a:solidFill>
            </a:endParaRPr>
          </a:p>
          <a:p>
            <a:pPr marL="0" indent="0" algn="ctr">
              <a:buNone/>
            </a:pPr>
            <a:r>
              <a:rPr lang="en-CA" sz="2200" b="1" dirty="0">
                <a:solidFill>
                  <a:srgbClr val="FF0000"/>
                </a:solidFill>
              </a:rPr>
              <a:t>Fair dealing is most likely to apply to things your reader </a:t>
            </a:r>
            <a:br>
              <a:rPr lang="en-CA" sz="2200" b="1" dirty="0">
                <a:solidFill>
                  <a:srgbClr val="FF0000"/>
                </a:solidFill>
              </a:rPr>
            </a:br>
            <a:r>
              <a:rPr lang="en-CA" sz="2200" b="1" dirty="0">
                <a:solidFill>
                  <a:srgbClr val="FF0000"/>
                </a:solidFill>
              </a:rPr>
              <a:t>really needs to </a:t>
            </a:r>
            <a:r>
              <a:rPr lang="en-CA" sz="2200" b="1" i="1" dirty="0">
                <a:solidFill>
                  <a:srgbClr val="FF0000"/>
                </a:solidFill>
              </a:rPr>
              <a:t>see</a:t>
            </a:r>
            <a:r>
              <a:rPr lang="en-CA" sz="2200" b="1" dirty="0">
                <a:solidFill>
                  <a:srgbClr val="FF0000"/>
                </a:solidFill>
              </a:rPr>
              <a:t> to understand your thesis.</a:t>
            </a:r>
          </a:p>
          <a:p>
            <a:pPr marL="0" indent="0">
              <a:buNone/>
            </a:pPr>
            <a:endParaRPr lang="en-US" dirty="0"/>
          </a:p>
        </p:txBody>
      </p:sp>
    </p:spTree>
    <p:extLst>
      <p:ext uri="{BB962C8B-B14F-4D97-AF65-F5344CB8AC3E}">
        <p14:creationId xmlns:p14="http://schemas.microsoft.com/office/powerpoint/2010/main" val="40547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Reproducing a figure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4518" y="1825625"/>
            <a:ext cx="5062963" cy="4351338"/>
          </a:xfrm>
        </p:spPr>
      </p:pic>
      <p:sp>
        <p:nvSpPr>
          <p:cNvPr id="5" name="TextBox 4"/>
          <p:cNvSpPr txBox="1"/>
          <p:nvPr/>
        </p:nvSpPr>
        <p:spPr>
          <a:xfrm>
            <a:off x="9034942" y="5622965"/>
            <a:ext cx="2642533" cy="553998"/>
          </a:xfrm>
          <a:prstGeom prst="rect">
            <a:avLst/>
          </a:prstGeom>
          <a:noFill/>
        </p:spPr>
        <p:txBody>
          <a:bodyPr wrap="square" rtlCol="0">
            <a:spAutoFit/>
          </a:bodyPr>
          <a:lstStyle/>
          <a:p>
            <a:r>
              <a:rPr lang="en-US" sz="1000" dirty="0" err="1"/>
              <a:t>Minna</a:t>
            </a:r>
            <a:r>
              <a:rPr lang="en-US" sz="1000" dirty="0"/>
              <a:t>, J.D., and Johnson, J.E. (2016). Opening a Chromatin Gate to Metastasis. </a:t>
            </a:r>
            <a:r>
              <a:rPr lang="en-US" sz="1000" i="1" dirty="0"/>
              <a:t>Cell</a:t>
            </a:r>
            <a:r>
              <a:rPr lang="en-US" sz="1000" dirty="0"/>
              <a:t> 166(2), 276. </a:t>
            </a:r>
            <a:r>
              <a:rPr lang="en-US" sz="1000" dirty="0">
                <a:hlinkClick r:id="rId4"/>
              </a:rPr>
              <a:t>https://doi.org/10.1016/j.cell.2016.06.031</a:t>
            </a:r>
            <a:r>
              <a:rPr lang="en-US" sz="1000" dirty="0"/>
              <a:t> </a:t>
            </a:r>
          </a:p>
        </p:txBody>
      </p:sp>
    </p:spTree>
    <p:extLst>
      <p:ext uri="{BB962C8B-B14F-4D97-AF65-F5344CB8AC3E}">
        <p14:creationId xmlns:p14="http://schemas.microsoft.com/office/powerpoint/2010/main" val="298410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32" y="453326"/>
            <a:ext cx="10366537" cy="5951349"/>
          </a:xfrm>
          <a:prstGeom prst="rect">
            <a:avLst/>
          </a:prstGeom>
          <a:ln w="3175">
            <a:solidFill>
              <a:schemeClr val="tx1"/>
            </a:solidFill>
          </a:ln>
        </p:spPr>
      </p:pic>
    </p:spTree>
    <p:extLst>
      <p:ext uri="{BB962C8B-B14F-4D97-AF65-F5344CB8AC3E}">
        <p14:creationId xmlns:p14="http://schemas.microsoft.com/office/powerpoint/2010/main" val="216069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6583"/>
          <a:stretch/>
        </p:blipFill>
        <p:spPr>
          <a:xfrm>
            <a:off x="2366983" y="0"/>
            <a:ext cx="7458034" cy="6858000"/>
          </a:xfrm>
          <a:prstGeom prst="rect">
            <a:avLst/>
          </a:prstGeom>
          <a:ln w="3175">
            <a:solidFill>
              <a:schemeClr val="tx1"/>
            </a:solidFill>
          </a:ln>
        </p:spPr>
      </p:pic>
    </p:spTree>
    <p:extLst>
      <p:ext uri="{BB962C8B-B14F-4D97-AF65-F5344CB8AC3E}">
        <p14:creationId xmlns:p14="http://schemas.microsoft.com/office/powerpoint/2010/main" val="399366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 found online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08080" y="1825624"/>
            <a:ext cx="9175840" cy="5032375"/>
          </a:xfrm>
        </p:spPr>
      </p:pic>
    </p:spTree>
    <p:extLst>
      <p:ext uri="{BB962C8B-B14F-4D97-AF65-F5344CB8AC3E}">
        <p14:creationId xmlns:p14="http://schemas.microsoft.com/office/powerpoint/2010/main" val="406087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Images found online</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93" y="1828800"/>
            <a:ext cx="12188736" cy="4355869"/>
          </a:xfrm>
        </p:spPr>
      </p:pic>
    </p:spTree>
    <p:extLst>
      <p:ext uri="{BB962C8B-B14F-4D97-AF65-F5344CB8AC3E}">
        <p14:creationId xmlns:p14="http://schemas.microsoft.com/office/powerpoint/2010/main" val="2918279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2057</Words>
  <Application>Microsoft Office PowerPoint</Application>
  <PresentationFormat>Widescreen</PresentationFormat>
  <Paragraphs>141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DINPro-Bold</vt:lpstr>
      <vt:lpstr>Office Theme</vt:lpstr>
      <vt:lpstr>PowerPoint Presentation</vt:lpstr>
      <vt:lpstr>What is copyright?</vt:lpstr>
      <vt:lpstr>Open Access and open licenses</vt:lpstr>
      <vt:lpstr>What is fair dealing?</vt:lpstr>
      <vt:lpstr>Reproducing a figure</vt:lpstr>
      <vt:lpstr>PowerPoint Presentation</vt:lpstr>
      <vt:lpstr>PowerPoint Presentation</vt:lpstr>
      <vt:lpstr>Images found online</vt:lpstr>
      <vt:lpstr>Images found online</vt:lpstr>
      <vt:lpstr>Reproducing content found online</vt:lpstr>
      <vt:lpstr>Including your published articles</vt:lpstr>
      <vt:lpstr>Asking permission</vt:lpstr>
      <vt:lpstr>Your rights</vt:lpstr>
      <vt:lpstr>PowerPoint Presentation</vt:lpstr>
    </vt:vector>
  </TitlesOfParts>
  <Company>Simon Fraser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and Your Thesis</dc:title>
  <dc:creator>Jennifer Zerkee</dc:creator>
  <cp:lastModifiedBy>Jennifer Zerkee</cp:lastModifiedBy>
  <cp:revision>41</cp:revision>
  <cp:lastPrinted>2018-07-12T16:27:43Z</cp:lastPrinted>
  <dcterms:created xsi:type="dcterms:W3CDTF">2018-04-12T16:34:37Z</dcterms:created>
  <dcterms:modified xsi:type="dcterms:W3CDTF">2022-12-09T19:08:35Z</dcterms:modified>
</cp:coreProperties>
</file>