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8" r:id="rId3"/>
    <p:sldId id="342" r:id="rId4"/>
    <p:sldId id="343" r:id="rId5"/>
    <p:sldId id="331" r:id="rId6"/>
    <p:sldId id="333" r:id="rId7"/>
    <p:sldId id="336" r:id="rId8"/>
    <p:sldId id="334" r:id="rId9"/>
    <p:sldId id="335" r:id="rId10"/>
    <p:sldId id="338" r:id="rId11"/>
    <p:sldId id="339" r:id="rId12"/>
    <p:sldId id="337" r:id="rId13"/>
    <p:sldId id="325" r:id="rId14"/>
    <p:sldId id="345" r:id="rId15"/>
    <p:sldId id="310" r:id="rId16"/>
    <p:sldId id="298" r:id="rId17"/>
    <p:sldId id="302" r:id="rId18"/>
    <p:sldId id="316" r:id="rId19"/>
    <p:sldId id="344" r:id="rId20"/>
    <p:sldId id="285" r:id="rId21"/>
    <p:sldId id="321" r:id="rId22"/>
    <p:sldId id="284" r:id="rId23"/>
    <p:sldId id="317" r:id="rId24"/>
    <p:sldId id="280" r:id="rId25"/>
    <p:sldId id="323" r:id="rId26"/>
    <p:sldId id="327" r:id="rId27"/>
    <p:sldId id="346" r:id="rId28"/>
    <p:sldId id="347" r:id="rId29"/>
    <p:sldId id="326" r:id="rId30"/>
    <p:sldId id="274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0DA601-F429-40B1-B3D6-7078D5C58757}">
          <p14:sldIdLst>
            <p14:sldId id="256"/>
          </p14:sldIdLst>
        </p14:section>
        <p14:section name="Untitled Section" id="{014938B1-2486-482B-A456-A54251D40F8A}">
          <p14:sldIdLst>
            <p14:sldId id="268"/>
            <p14:sldId id="342"/>
            <p14:sldId id="343"/>
            <p14:sldId id="331"/>
            <p14:sldId id="333"/>
            <p14:sldId id="336"/>
            <p14:sldId id="334"/>
            <p14:sldId id="335"/>
            <p14:sldId id="338"/>
            <p14:sldId id="339"/>
            <p14:sldId id="337"/>
            <p14:sldId id="325"/>
            <p14:sldId id="345"/>
            <p14:sldId id="310"/>
            <p14:sldId id="298"/>
            <p14:sldId id="302"/>
            <p14:sldId id="316"/>
            <p14:sldId id="344"/>
            <p14:sldId id="285"/>
            <p14:sldId id="321"/>
            <p14:sldId id="284"/>
            <p14:sldId id="317"/>
            <p14:sldId id="280"/>
            <p14:sldId id="323"/>
            <p14:sldId id="327"/>
            <p14:sldId id="346"/>
            <p14:sldId id="347"/>
            <p14:sldId id="32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3F52-8168-4247-8425-2BC8733BA15E}" type="datetimeFigureOut">
              <a:rPr lang="en-CA" smtClean="0"/>
              <a:pPr/>
              <a:t>19/09/2017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D8313-7660-4AF3-81FE-474EA3ECB60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04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0AF0-DB21-B443-9981-EFC0513C8DB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CA65D-FD73-3844-A7BF-0F9A8632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doar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sfu.ca/help/research-assistance/format-type/finding-sfu-theses" TargetMode="External"/><Relationship Id="rId2" Type="http://schemas.openxmlformats.org/officeDocument/2006/relationships/hyperlink" Target="http://www.lib.sfu.ca/help/publish/thesis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129" y="1315079"/>
            <a:ext cx="9691707" cy="2290566"/>
          </a:xfrm>
        </p:spPr>
        <p:txBody>
          <a:bodyPr>
            <a:normAutofit/>
          </a:bodyPr>
          <a:lstStyle/>
          <a:p>
            <a:r>
              <a:rPr lang="en-CA" sz="4800" dirty="0" smtClean="0">
                <a:latin typeface="Bookman Old Style" panose="02050604050505020204" pitchFamily="18" charset="0"/>
              </a:rPr>
              <a:t>Sociology / Anthropology</a:t>
            </a:r>
            <a:br>
              <a:rPr lang="en-CA" sz="4800" dirty="0" smtClean="0">
                <a:latin typeface="Bookman Old Style" panose="02050604050505020204" pitchFamily="18" charset="0"/>
              </a:rPr>
            </a:br>
            <a:r>
              <a:rPr lang="en-CA" sz="4800" dirty="0" smtClean="0">
                <a:latin typeface="Bookman Old Style" panose="02050604050505020204" pitchFamily="18" charset="0"/>
              </a:rPr>
              <a:t>Library Workshop </a:t>
            </a:r>
            <a:br>
              <a:rPr lang="en-CA" sz="4800" dirty="0" smtClean="0">
                <a:latin typeface="Bookman Old Style" panose="02050604050505020204" pitchFamily="18" charset="0"/>
              </a:rPr>
            </a:br>
            <a:r>
              <a:rPr lang="en-CA" sz="4800" dirty="0" smtClean="0">
                <a:latin typeface="Bookman Old Style" panose="02050604050505020204" pitchFamily="18" charset="0"/>
              </a:rPr>
              <a:t>Graduate Students</a:t>
            </a:r>
            <a:endParaRPr lang="en-CA" sz="48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455" y="4166755"/>
            <a:ext cx="9393381" cy="1444336"/>
          </a:xfrm>
        </p:spPr>
        <p:txBody>
          <a:bodyPr>
            <a:noAutofit/>
          </a:bodyPr>
          <a:lstStyle/>
          <a:p>
            <a:r>
              <a:rPr lang="en-CA" sz="2400" dirty="0" smtClean="0">
                <a:latin typeface="Bookman Old Style" panose="02050604050505020204" pitchFamily="18" charset="0"/>
              </a:rPr>
              <a:t>Moninder Lalli, </a:t>
            </a:r>
            <a:br>
              <a:rPr lang="en-CA" sz="2400" dirty="0" smtClean="0">
                <a:latin typeface="Bookman Old Style" panose="02050604050505020204" pitchFamily="18" charset="0"/>
              </a:rPr>
            </a:br>
            <a:r>
              <a:rPr lang="en-CA" sz="2400" dirty="0" smtClean="0">
                <a:latin typeface="Bookman Old Style" panose="02050604050505020204" pitchFamily="18" charset="0"/>
              </a:rPr>
              <a:t>Librarian: Sociology / Anthropology		</a:t>
            </a:r>
            <a:r>
              <a:rPr lang="en-CA" sz="2400" dirty="0">
                <a:latin typeface="Bookman Old Style" panose="02050604050505020204" pitchFamily="18" charset="0"/>
              </a:rPr>
              <a:t/>
            </a:r>
            <a:br>
              <a:rPr lang="en-CA" sz="2400" dirty="0">
                <a:latin typeface="Bookman Old Style" panose="02050604050505020204" pitchFamily="18" charset="0"/>
              </a:rPr>
            </a:br>
            <a:r>
              <a:rPr lang="en-CA" sz="2400" dirty="0" smtClean="0">
                <a:latin typeface="Bookman Old Style" panose="02050604050505020204" pitchFamily="18" charset="0"/>
              </a:rPr>
              <a:t>Email: moninder_lalli@sfu.ca			Fall </a:t>
            </a:r>
            <a:r>
              <a:rPr lang="en-CA" sz="2400" dirty="0">
                <a:latin typeface="Bookman Old Style" panose="02050604050505020204" pitchFamily="18" charset="0"/>
              </a:rPr>
              <a:t>2017</a:t>
            </a:r>
          </a:p>
          <a:p>
            <a:endParaRPr lang="en-CA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1956816" y="914400"/>
            <a:ext cx="9005593" cy="5091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815" y="1179968"/>
            <a:ext cx="9005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Bookman Old Style" panose="02050604050505020204" pitchFamily="18" charset="0"/>
              </a:rPr>
              <a:t>Entry Points for Scholarly Debates</a:t>
            </a:r>
          </a:p>
          <a:p>
            <a:endParaRPr lang="en-CA" sz="2000" dirty="0" smtClean="0">
              <a:latin typeface="Bookman Old Style" panose="020506040505050202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Overview Sources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Literature Reviews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Bibliographies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New Dissertations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Journal Articles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Books</a:t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608" y="1179968"/>
            <a:ext cx="877274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anose="02050604050505020204" pitchFamily="18" charset="0"/>
              </a:rPr>
              <a:t>Overview Sources</a:t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r>
              <a:rPr lang="en-CA" dirty="0" smtClean="0">
                <a:latin typeface="Bookman Old Style" panose="02050604050505020204" pitchFamily="18" charset="0"/>
              </a:rPr>
              <a:t/>
            </a:r>
            <a:br>
              <a:rPr lang="en-CA" dirty="0" smtClean="0">
                <a:latin typeface="Bookman Old Style" panose="02050604050505020204" pitchFamily="18" charset="0"/>
              </a:rPr>
            </a:br>
            <a:r>
              <a:rPr lang="en-CA" dirty="0" smtClean="0">
                <a:latin typeface="Bookman Old Style" panose="02050604050505020204" pitchFamily="18" charset="0"/>
              </a:rPr>
              <a:t>      </a:t>
            </a:r>
            <a:r>
              <a:rPr lang="en-CA" sz="2800" dirty="0" smtClean="0">
                <a:latin typeface="Bookman Old Style" panose="02050604050505020204" pitchFamily="18" charset="0"/>
              </a:rPr>
              <a:t>Identify </a:t>
            </a:r>
            <a:r>
              <a:rPr lang="en-CA" sz="2800" dirty="0">
                <a:latin typeface="Bookman Old Style" panose="02050604050505020204" pitchFamily="18" charset="0"/>
              </a:rPr>
              <a:t>key </a:t>
            </a:r>
            <a:r>
              <a:rPr lang="en-CA" sz="2800" dirty="0" smtClean="0">
                <a:latin typeface="Bookman Old Style" panose="02050604050505020204" pitchFamily="18" charset="0"/>
              </a:rPr>
              <a:t>ideas, debates</a:t>
            </a:r>
            <a:r>
              <a:rPr lang="en-CA" sz="2800" dirty="0">
                <a:latin typeface="Bookman Old Style" panose="02050604050505020204" pitchFamily="18" charset="0"/>
              </a:rPr>
              <a:t>, </a:t>
            </a:r>
            <a:r>
              <a:rPr lang="en-CA" sz="2800" dirty="0" smtClean="0">
                <a:latin typeface="Bookman Old Style" panose="02050604050505020204" pitchFamily="18" charset="0"/>
              </a:rPr>
              <a:t>authors, books, </a:t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r>
              <a:rPr lang="en-CA" sz="2800" dirty="0" smtClean="0">
                <a:latin typeface="Bookman Old Style" panose="02050604050505020204" pitchFamily="18" charset="0"/>
              </a:rPr>
              <a:t>    journal articles </a:t>
            </a:r>
          </a:p>
          <a:p>
            <a:endParaRPr lang="en-CA" sz="2000" dirty="0" smtClean="0">
              <a:latin typeface="Bookman Old Style" panose="020506040505050202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Encyclopaedias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Handbooks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Reviews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Textbooks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CA" sz="28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2" y="872834"/>
            <a:ext cx="88842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Bookman Old Style" panose="02050604050505020204" pitchFamily="18" charset="0"/>
              </a:rPr>
              <a:t>Time Saving Strategies</a:t>
            </a:r>
          </a:p>
          <a:p>
            <a:endParaRPr lang="en-CA" sz="14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Identify and search</a:t>
            </a:r>
            <a:r>
              <a:rPr lang="en-CA" sz="2400" dirty="0" smtClean="0">
                <a:latin typeface="Bookman Old Style" panose="02050604050505020204" pitchFamily="18" charset="0"/>
              </a:rPr>
              <a:t>: </a:t>
            </a:r>
            <a:r>
              <a:rPr lang="en-CA" sz="3200" dirty="0" smtClean="0">
                <a:latin typeface="Bookman Old Style" panose="02050604050505020204" pitchFamily="18" charset="0"/>
              </a:rPr>
              <a:t/>
            </a:r>
            <a:br>
              <a:rPr lang="en-CA" sz="3200" dirty="0" smtClean="0">
                <a:latin typeface="Bookman Old Style" panose="02050604050505020204" pitchFamily="18" charset="0"/>
              </a:rPr>
            </a:br>
            <a:endParaRPr lang="en-CA" sz="1600" dirty="0" smtClean="0">
              <a:latin typeface="Bookman Old Style" panose="020506040505050202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ookman Old Style" panose="02050604050505020204" pitchFamily="18" charset="0"/>
              </a:rPr>
              <a:t>Overview sources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ookman Old Style" panose="02050604050505020204" pitchFamily="18" charset="0"/>
              </a:rPr>
              <a:t>Databases for a discipline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ookman Old Style" panose="02050604050505020204" pitchFamily="18" charset="0"/>
              </a:rPr>
              <a:t>Reviewing journals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ookman Old Style" panose="02050604050505020204" pitchFamily="18" charset="0"/>
              </a:rPr>
              <a:t>Recent dissertations</a:t>
            </a:r>
            <a:endParaRPr lang="en-CA" sz="2400" dirty="0">
              <a:latin typeface="Bookman Old Style" panose="02050604050505020204" pitchFamily="18" charset="0"/>
            </a:endParaRPr>
          </a:p>
          <a:p>
            <a:endParaRPr lang="en-CA" sz="14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Identify who is “citing” sources (books, articles) that are relevant for your research topic </a:t>
            </a:r>
            <a:r>
              <a:rPr lang="en-CA" sz="2400" dirty="0" smtClean="0">
                <a:latin typeface="Bookman Old Style" panose="02050604050505020204" pitchFamily="18" charset="0"/>
              </a:rPr>
              <a:t/>
            </a:r>
            <a:br>
              <a:rPr lang="en-CA" sz="2400" dirty="0" smtClean="0">
                <a:latin typeface="Bookman Old Style" panose="02050604050505020204" pitchFamily="18" charset="0"/>
              </a:rPr>
            </a:br>
            <a:endParaRPr lang="en-CA" sz="14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Stay current by setting up </a:t>
            </a:r>
            <a:r>
              <a:rPr lang="en-CA" sz="2800" dirty="0">
                <a:latin typeface="Bookman Old Style" panose="02050604050505020204" pitchFamily="18" charset="0"/>
              </a:rPr>
              <a:t>email </a:t>
            </a:r>
            <a:r>
              <a:rPr lang="en-CA" sz="2800" dirty="0" smtClean="0">
                <a:latin typeface="Bookman Old Style" panose="02050604050505020204" pitchFamily="18" charset="0"/>
              </a:rPr>
              <a:t>alerts </a:t>
            </a:r>
          </a:p>
        </p:txBody>
      </p:sp>
    </p:spTree>
    <p:extLst>
      <p:ext uri="{BB962C8B-B14F-4D97-AF65-F5344CB8AC3E}">
        <p14:creationId xmlns:p14="http://schemas.microsoft.com/office/powerpoint/2010/main" val="2803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83376" y="893500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376" y="893500"/>
            <a:ext cx="8793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Bookman Old Style" panose="02050604050505020204" pitchFamily="18" charset="0"/>
              </a:rPr>
              <a:t>Scholarly articles</a:t>
            </a: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r>
              <a:rPr lang="en-CA" sz="2800" dirty="0" smtClean="0">
                <a:latin typeface="Bookman Old Style" panose="02050604050505020204" pitchFamily="18" charset="0"/>
              </a:rPr>
              <a:t>									</a:t>
            </a: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r>
              <a:rPr lang="en-CA" sz="2800" dirty="0" smtClean="0">
                <a:latin typeface="Bookman Old Style" panose="02050604050505020204" pitchFamily="18" charset="0"/>
              </a:rPr>
              <a:t>								</a:t>
            </a: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endParaRPr lang="en-CA" sz="2800" dirty="0">
              <a:latin typeface="Bookman Old Style" panose="02050604050505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16179" y="1083184"/>
            <a:ext cx="6437370" cy="4883609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an 6"/>
          <p:cNvSpPr/>
          <p:nvPr/>
        </p:nvSpPr>
        <p:spPr>
          <a:xfrm>
            <a:off x="3934325" y="2358189"/>
            <a:ext cx="1219563" cy="163203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an 7"/>
          <p:cNvSpPr/>
          <p:nvPr/>
        </p:nvSpPr>
        <p:spPr>
          <a:xfrm>
            <a:off x="7612571" y="2358189"/>
            <a:ext cx="1480022" cy="13234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an 8"/>
          <p:cNvSpPr/>
          <p:nvPr/>
        </p:nvSpPr>
        <p:spPr>
          <a:xfrm>
            <a:off x="5833403" y="3621505"/>
            <a:ext cx="1517892" cy="17927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625186" y="1337777"/>
            <a:ext cx="393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Bookman Old Style" panose="02050604050505020204" pitchFamily="18" charset="0"/>
              </a:rPr>
              <a:t> </a:t>
            </a:r>
            <a:r>
              <a:rPr lang="en-CA" sz="2000" b="1" dirty="0" smtClean="0">
                <a:latin typeface="Bookman Old Style" panose="02050604050505020204" pitchFamily="18" charset="0"/>
              </a:rPr>
              <a:t>World of information</a:t>
            </a:r>
            <a:endParaRPr lang="en-CA" sz="2000" b="1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0936" y="2240828"/>
            <a:ext cx="150490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latin typeface="Bookman Old Style" panose="02050604050505020204" pitchFamily="18" charset="0"/>
              </a:rPr>
              <a:t>Start with databases for a discipline</a:t>
            </a:r>
            <a:endParaRPr lang="en-CA" sz="1600" b="1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195837" y="2779297"/>
            <a:ext cx="325678" cy="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53888" y="2779297"/>
            <a:ext cx="537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16579" y="3318046"/>
            <a:ext cx="24063" cy="30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3" y="872835"/>
            <a:ext cx="888422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Bookman Old Style" panose="02050604050505020204" pitchFamily="18" charset="0"/>
              </a:rPr>
              <a:t>Find “Grey” Literature</a:t>
            </a:r>
          </a:p>
          <a:p>
            <a:endParaRPr lang="en-CA" sz="1400" dirty="0" smtClean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000" dirty="0" smtClean="0">
                <a:latin typeface="Bookman Old Style" panose="02050604050505020204" pitchFamily="18" charset="0"/>
              </a:rPr>
              <a:t>Government agencies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000" dirty="0" smtClean="0">
                <a:latin typeface="Bookman Old Style" panose="02050604050505020204" pitchFamily="18" charset="0"/>
              </a:rPr>
              <a:t>Advocacy groups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000" dirty="0">
                <a:latin typeface="Bookman Old Style" panose="02050604050505020204" pitchFamily="18" charset="0"/>
              </a:rPr>
              <a:t>N</a:t>
            </a:r>
            <a:r>
              <a:rPr lang="en-CA" sz="2000" dirty="0" smtClean="0">
                <a:latin typeface="Bookman Old Style" panose="02050604050505020204" pitchFamily="18" charset="0"/>
              </a:rPr>
              <a:t>on-governmental organizations (NGOs)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000" dirty="0" smtClean="0">
                <a:latin typeface="Bookman Old Style" panose="02050604050505020204" pitchFamily="18" charset="0"/>
              </a:rPr>
              <a:t>Industry, trade or professional organizations </a:t>
            </a:r>
            <a:br>
              <a:rPr lang="en-CA" sz="2000" dirty="0" smtClean="0">
                <a:latin typeface="Bookman Old Style" panose="02050604050505020204" pitchFamily="18" charset="0"/>
              </a:rPr>
            </a:br>
            <a:endParaRPr lang="en-CA" sz="20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Institutional Repositories</a:t>
            </a:r>
            <a:endParaRPr lang="en-CA" sz="2800" dirty="0" smtClean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400" dirty="0" err="1" smtClean="0">
                <a:latin typeface="Bookman Old Style" panose="02050604050505020204" pitchFamily="18" charset="0"/>
              </a:rPr>
              <a:t>OpenDOAR</a:t>
            </a:r>
            <a:r>
              <a:rPr lang="en-CA" sz="2400" dirty="0" smtClean="0">
                <a:latin typeface="Bookman Old Style" panose="02050604050505020204" pitchFamily="18" charset="0"/>
              </a:rPr>
              <a:t> </a:t>
            </a:r>
            <a:r>
              <a:rPr lang="en-CA" sz="2000" dirty="0" smtClean="0">
                <a:latin typeface="Bookman Old Style" panose="02050604050505020204" pitchFamily="18" charset="0"/>
              </a:rPr>
              <a:t>(Directory of academic open access repositories) </a:t>
            </a:r>
            <a:r>
              <a:rPr lang="en-CA" sz="1600" dirty="0" smtClean="0">
                <a:latin typeface="Bookman Old Style" panose="02050604050505020204" pitchFamily="18" charset="0"/>
                <a:hlinkClick r:id="rId2"/>
              </a:rPr>
              <a:t>http://www.opendoar.org</a:t>
            </a:r>
            <a:endParaRPr lang="en-CA" sz="1600" dirty="0" smtClean="0">
              <a:latin typeface="Bookman Old Style" panose="02050604050505020204" pitchFamily="18" charset="0"/>
            </a:endParaRPr>
          </a:p>
          <a:p>
            <a:pPr lvl="1"/>
            <a:endParaRPr lang="en-CA" sz="20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Google</a:t>
            </a:r>
            <a:r>
              <a:rPr lang="en-CA" sz="2400" dirty="0" smtClean="0">
                <a:latin typeface="Bookman Old Style" panose="02050604050505020204" pitchFamily="18" charset="0"/>
              </a:rPr>
              <a:t> Search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CA" sz="2000" dirty="0" smtClean="0">
                <a:latin typeface="Bookman Old Style" panose="02050604050505020204" pitchFamily="18" charset="0"/>
              </a:rPr>
              <a:t>Search for “domain” or “site” or “file type”</a:t>
            </a:r>
          </a:p>
        </p:txBody>
      </p:sp>
    </p:spTree>
    <p:extLst>
      <p:ext uri="{BB962C8B-B14F-4D97-AF65-F5344CB8AC3E}">
        <p14:creationId xmlns:p14="http://schemas.microsoft.com/office/powerpoint/2010/main" val="7753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83376" y="73271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3376" y="740932"/>
            <a:ext cx="888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83376" y="732716"/>
            <a:ext cx="888422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25843" y="818147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ookman Old Style" panose="02050604050505020204" pitchFamily="18" charset="0"/>
              </a:rPr>
              <a:t>“Catalogue Search”</a:t>
            </a:r>
            <a:endParaRPr lang="en-CA" sz="2000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28" y="1201449"/>
            <a:ext cx="7558269" cy="48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83376" y="73271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8840" y="813816"/>
            <a:ext cx="8740831" cy="49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83376" y="932688"/>
            <a:ext cx="8884227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man Old Style" panose="02050604050505020204" pitchFamily="18" charset="0"/>
              </a:rPr>
              <a:t>Sign-in For Access to Electronic</a:t>
            </a:r>
          </a:p>
          <a:p>
            <a:endParaRPr lang="en-US" sz="3200" b="1" dirty="0">
              <a:latin typeface="Bookman Old Style" panose="02050604050505020204" pitchFamily="18" charset="0"/>
            </a:endParaRPr>
          </a:p>
          <a:p>
            <a:r>
              <a:rPr lang="en-US" sz="2800" b="1" dirty="0" smtClean="0"/>
              <a:t>Sign-in with SFU Computing ID/password </a:t>
            </a:r>
            <a:r>
              <a:rPr lang="en-US" sz="2800" dirty="0" smtClean="0"/>
              <a:t>to:</a:t>
            </a:r>
          </a:p>
          <a:p>
            <a:endParaRPr lang="en-US" sz="1200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View </a:t>
            </a:r>
            <a:r>
              <a:rPr lang="en-US" sz="2400" b="1" dirty="0"/>
              <a:t>your Library </a:t>
            </a:r>
            <a:r>
              <a:rPr lang="en-US" sz="2400" b="1" dirty="0" smtClean="0"/>
              <a:t>record / renew books </a:t>
            </a:r>
            <a:r>
              <a:rPr lang="en-US" sz="2400" dirty="0" smtClean="0"/>
              <a:t>online</a:t>
            </a:r>
            <a:br>
              <a:rPr lang="en-US" sz="2400" dirty="0" smtClean="0"/>
            </a:br>
            <a:endParaRPr lang="en-US" sz="1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Place a hold </a:t>
            </a:r>
            <a:r>
              <a:rPr lang="en-US" sz="2400" dirty="0" smtClean="0"/>
              <a:t>on a book that is signed out</a:t>
            </a:r>
            <a:br>
              <a:rPr lang="en-US" sz="2400" dirty="0" smtClean="0"/>
            </a:br>
            <a:endParaRPr lang="en-US" sz="1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Transfer a book </a:t>
            </a:r>
            <a:r>
              <a:rPr lang="en-US" sz="2400" dirty="0" smtClean="0"/>
              <a:t>from another branch</a:t>
            </a:r>
            <a:br>
              <a:rPr lang="en-US" sz="2400" dirty="0" smtClean="0"/>
            </a:br>
            <a:endParaRPr lang="en-US" sz="12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Request an Inter-Library </a:t>
            </a:r>
            <a:r>
              <a:rPr lang="en-US" sz="2400" b="1" dirty="0" smtClean="0"/>
              <a:t>Loan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12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Create an E-Shelf </a:t>
            </a:r>
            <a:r>
              <a:rPr lang="en-US" sz="2400" dirty="0" smtClean="0"/>
              <a:t>of favorite books</a:t>
            </a:r>
            <a:br>
              <a:rPr lang="en-US" sz="2400" dirty="0" smtClean="0"/>
            </a:b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807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83376" y="73271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5444" y="602670"/>
            <a:ext cx="888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83376" y="732716"/>
            <a:ext cx="888422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1180019"/>
            <a:ext cx="8458201" cy="4771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5843" y="818147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ookman Old Style" panose="02050604050505020204" pitchFamily="18" charset="0"/>
              </a:rPr>
              <a:t>Sign in</a:t>
            </a:r>
            <a:endParaRPr lang="en-CA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3376" y="883226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375" y="883226"/>
            <a:ext cx="88842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Steps: “Catalogue Search” for A Known Book or </a:t>
            </a:r>
            <a:r>
              <a:rPr lang="en-CA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Journal</a:t>
            </a:r>
            <a:endParaRPr lang="en-CA" sz="24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74" y="1283336"/>
            <a:ext cx="8884228" cy="47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127946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1" y="1068945"/>
            <a:ext cx="888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127946" y="872835"/>
            <a:ext cx="87365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Bookman Old Style" panose="02050604050505020204" pitchFamily="18" charset="0"/>
              </a:rPr>
              <a:t>Brainstorming</a:t>
            </a:r>
          </a:p>
          <a:p>
            <a:endParaRPr lang="en-CA" sz="1200" dirty="0" smtClean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200" dirty="0">
                <a:latin typeface="Bookman Old Style" panose="02050604050505020204" pitchFamily="18" charset="0"/>
              </a:rPr>
              <a:t>Create </a:t>
            </a:r>
            <a:r>
              <a:rPr lang="en-CA" sz="3200" dirty="0" smtClean="0">
                <a:latin typeface="Bookman Old Style" panose="02050604050505020204" pitchFamily="18" charset="0"/>
              </a:rPr>
              <a:t>“concept maps”</a:t>
            </a:r>
            <a:endParaRPr lang="en-CA" sz="3200" dirty="0">
              <a:latin typeface="Bookman Old Style" panose="0205060405050502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CA" sz="2800" dirty="0" smtClean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Identify key terms that describe research concepts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Identify synonyms &amp; related words for each key concept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Combine different concepts </a:t>
            </a:r>
            <a:r>
              <a:rPr lang="en-CA" sz="3600" dirty="0" smtClean="0">
                <a:latin typeface="Bookman Old Style" panose="02050604050505020204" pitchFamily="18" charset="0"/>
              </a:rPr>
              <a:t/>
            </a:r>
            <a:br>
              <a:rPr lang="en-CA" sz="36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11680" y="872835"/>
            <a:ext cx="8979408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680" y="872834"/>
            <a:ext cx="8979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anose="02050604050505020204" pitchFamily="18" charset="0"/>
              </a:rPr>
              <a:t>Contents</a:t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endParaRPr lang="en-CA" sz="20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3200" dirty="0" smtClean="0">
                <a:latin typeface="Bookman Old Style" panose="02050604050505020204" pitchFamily="18" charset="0"/>
              </a:rPr>
              <a:t>Library services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3200" dirty="0" smtClean="0">
                <a:latin typeface="Bookman Old Style" panose="02050604050505020204" pitchFamily="18" charset="0"/>
              </a:rPr>
              <a:t>Information landscape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3200" dirty="0" smtClean="0">
                <a:latin typeface="Bookman Old Style" panose="02050604050505020204" pitchFamily="18" charset="0"/>
              </a:rPr>
              <a:t>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3200" dirty="0" smtClean="0">
                <a:latin typeface="Bookman Old Style" panose="02050604050505020204" pitchFamily="18" charset="0"/>
              </a:rPr>
              <a:t>Sources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3200" dirty="0" smtClean="0">
                <a:latin typeface="Bookman Old Style" panose="02050604050505020204" pitchFamily="18" charset="0"/>
              </a:rPr>
              <a:t>Search skills</a:t>
            </a:r>
          </a:p>
        </p:txBody>
      </p:sp>
    </p:spTree>
    <p:extLst>
      <p:ext uri="{BB962C8B-B14F-4D97-AF65-F5344CB8AC3E}">
        <p14:creationId xmlns:p14="http://schemas.microsoft.com/office/powerpoint/2010/main" val="12344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109354" y="904008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9353" y="904008"/>
            <a:ext cx="8884227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anose="02050604050505020204" pitchFamily="18" charset="0"/>
              </a:rPr>
              <a:t>Truncation </a:t>
            </a:r>
            <a:r>
              <a:rPr lang="en-CA" sz="3200" dirty="0" smtClean="0">
                <a:latin typeface="Bookman Old Style" panose="02050604050505020204" pitchFamily="18" charset="0"/>
              </a:rPr>
              <a:t>(wildcard)</a:t>
            </a:r>
          </a:p>
          <a:p>
            <a:endParaRPr lang="en-CA" sz="1100" dirty="0">
              <a:latin typeface="Bookman Old Style" panose="02050604050505020204" pitchFamily="18" charset="0"/>
            </a:endParaRPr>
          </a:p>
          <a:p>
            <a:r>
              <a:rPr lang="en-CA" sz="2800" dirty="0" smtClean="0">
                <a:latin typeface="Bookman Old Style" panose="02050604050505020204" pitchFamily="18" charset="0"/>
              </a:rPr>
              <a:t>In many databases, words can be “truncated” with an asterisk (*)</a:t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2400" b="1" dirty="0" err="1">
                <a:latin typeface="Bookman Old Style" panose="02050604050505020204" pitchFamily="18" charset="0"/>
              </a:rPr>
              <a:t>t</a:t>
            </a:r>
            <a:r>
              <a:rPr lang="en-CA" sz="2400" b="1" dirty="0" err="1" smtClean="0">
                <a:latin typeface="Bookman Old Style" panose="02050604050505020204" pitchFamily="18" charset="0"/>
              </a:rPr>
              <a:t>raffick</a:t>
            </a:r>
            <a:r>
              <a:rPr lang="en-CA" sz="2400" b="1" dirty="0" smtClean="0">
                <a:latin typeface="Bookman Old Style" panose="02050604050505020204" pitchFamily="18" charset="0"/>
              </a:rPr>
              <a:t>* </a:t>
            </a:r>
            <a:r>
              <a:rPr lang="en-CA" sz="2400" dirty="0" smtClean="0">
                <a:latin typeface="Bookman Old Style" panose="02050604050505020204" pitchFamily="18" charset="0"/>
              </a:rPr>
              <a:t>will find traffick</a:t>
            </a:r>
            <a:r>
              <a:rPr lang="en-CA" sz="2400" b="1" dirty="0" smtClean="0">
                <a:latin typeface="Bookman Old Style" panose="02050604050505020204" pitchFamily="18" charset="0"/>
              </a:rPr>
              <a:t>ing, </a:t>
            </a:r>
            <a:r>
              <a:rPr lang="en-CA" sz="2400" dirty="0" smtClean="0">
                <a:latin typeface="Bookman Old Style" panose="02050604050505020204" pitchFamily="18" charset="0"/>
              </a:rPr>
              <a:t>traffick</a:t>
            </a:r>
            <a:r>
              <a:rPr lang="en-CA" sz="2400" b="1" dirty="0" smtClean="0">
                <a:latin typeface="Bookman Old Style" panose="02050604050505020204" pitchFamily="18" charset="0"/>
              </a:rPr>
              <a:t>ed, </a:t>
            </a:r>
            <a:r>
              <a:rPr lang="en-CA" sz="2400" dirty="0" smtClean="0">
                <a:latin typeface="Bookman Old Style" panose="02050604050505020204" pitchFamily="18" charset="0"/>
              </a:rPr>
              <a:t>traffick</a:t>
            </a:r>
            <a:r>
              <a:rPr lang="en-CA" sz="2400" b="1" dirty="0" smtClean="0">
                <a:latin typeface="Bookman Old Style" panose="02050604050505020204" pitchFamily="18" charset="0"/>
              </a:rPr>
              <a:t>er, </a:t>
            </a:r>
            <a:r>
              <a:rPr lang="en-CA" sz="2400" dirty="0" smtClean="0">
                <a:latin typeface="Bookman Old Style" panose="02050604050505020204" pitchFamily="18" charset="0"/>
              </a:rPr>
              <a:t>traffick</a:t>
            </a:r>
            <a:r>
              <a:rPr lang="en-CA" sz="2400" b="1" dirty="0" smtClean="0">
                <a:latin typeface="Bookman Old Style" panose="02050604050505020204" pitchFamily="18" charset="0"/>
              </a:rPr>
              <a:t>ers</a:t>
            </a:r>
            <a:endParaRPr lang="en-US" sz="2400" b="1" dirty="0">
              <a:latin typeface="Bookman Old Style" panose="02050604050505020204" pitchFamily="18" charset="0"/>
            </a:endParaRPr>
          </a:p>
          <a:p>
            <a:pPr lvl="1"/>
            <a:endParaRPr lang="en-US" sz="24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2400" dirty="0" smtClean="0">
                <a:latin typeface="Bookman Old Style" panose="02050604050505020204" pitchFamily="18" charset="0"/>
              </a:rPr>
              <a:t>It is the same as if you search in this way: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	</a:t>
            </a:r>
            <a:r>
              <a:rPr lang="en-US" sz="2400" dirty="0" err="1" smtClean="0">
                <a:latin typeface="Bookman Old Style" panose="02050604050505020204" pitchFamily="18" charset="0"/>
              </a:rPr>
              <a:t>traffick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CA" sz="2400" b="1" dirty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trafficking </a:t>
            </a:r>
            <a:r>
              <a:rPr lang="en-CA" sz="2400" b="1" dirty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trafficked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trafficker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</a:rPr>
              <a:t>	</a:t>
            </a:r>
            <a:r>
              <a:rPr lang="en-US" sz="2400" b="1" dirty="0" smtClean="0">
                <a:latin typeface="Bookman Old Style" panose="02050604050505020204" pitchFamily="18" charset="0"/>
              </a:rPr>
              <a:t>OR </a:t>
            </a:r>
            <a:r>
              <a:rPr lang="en-US" sz="2400" dirty="0" smtClean="0">
                <a:latin typeface="Bookman Old Style" panose="02050604050505020204" pitchFamily="18" charset="0"/>
              </a:rPr>
              <a:t>traffickers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805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1" y="893500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5444" y="602670"/>
            <a:ext cx="888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78182" y="883226"/>
            <a:ext cx="88114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Combine </a:t>
            </a:r>
            <a:r>
              <a:rPr lang="en-US" sz="4000" dirty="0" smtClean="0">
                <a:latin typeface="Bookman Old Style" panose="02050604050505020204" pitchFamily="18" charset="0"/>
              </a:rPr>
              <a:t>concepts</a:t>
            </a:r>
            <a:r>
              <a:rPr lang="en-US" sz="3600" b="1" dirty="0" smtClean="0">
                <a:latin typeface="Bookman Old Style" panose="02050604050505020204" pitchFamily="18" charset="0"/>
              </a:rPr>
              <a:t/>
            </a:r>
            <a:br>
              <a:rPr lang="en-US" sz="3600" b="1" dirty="0" smtClean="0">
                <a:latin typeface="Bookman Old Style" panose="02050604050505020204" pitchFamily="18" charset="0"/>
              </a:rPr>
            </a:br>
            <a:endParaRPr lang="en-US" sz="16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(</a:t>
            </a:r>
            <a:r>
              <a:rPr lang="en-US" sz="2400" dirty="0" smtClean="0">
                <a:latin typeface="Bookman Old Style" panose="02050604050505020204" pitchFamily="18" charset="0"/>
              </a:rPr>
              <a:t>slave</a:t>
            </a:r>
            <a:r>
              <a:rPr lang="en-US" sz="2400" dirty="0">
                <a:latin typeface="Bookman Old Style" panose="02050604050505020204" pitchFamily="18" charset="0"/>
              </a:rPr>
              <a:t>*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traffick</a:t>
            </a:r>
            <a:r>
              <a:rPr lang="en-US" sz="2400" dirty="0">
                <a:latin typeface="Bookman Old Style" panose="02050604050505020204" pitchFamily="18" charset="0"/>
              </a:rPr>
              <a:t>*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anti-</a:t>
            </a:r>
            <a:r>
              <a:rPr lang="en-US" sz="2400" dirty="0" err="1" smtClean="0">
                <a:latin typeface="Bookman Old Style" panose="02050604050505020204" pitchFamily="18" charset="0"/>
              </a:rPr>
              <a:t>traffick</a:t>
            </a:r>
            <a:r>
              <a:rPr lang="en-US" sz="2400" dirty="0" smtClean="0">
                <a:latin typeface="Bookman Old Style" panose="02050604050505020204" pitchFamily="18" charset="0"/>
              </a:rPr>
              <a:t>*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</a:p>
          <a:p>
            <a:pPr lvl="1"/>
            <a:endParaRPr lang="en-US" sz="1200" dirty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AND</a:t>
            </a:r>
          </a:p>
          <a:p>
            <a:pPr lvl="1"/>
            <a:endParaRPr lang="en-US" sz="1200" dirty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>
                <a:latin typeface="Bookman Old Style" panose="02050604050505020204" pitchFamily="18" charset="0"/>
              </a:rPr>
              <a:t>(</a:t>
            </a:r>
            <a:r>
              <a:rPr lang="en-US" sz="2400" dirty="0">
                <a:latin typeface="Bookman Old Style" panose="02050604050505020204" pitchFamily="18" charset="0"/>
              </a:rPr>
              <a:t>human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women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men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labor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err="1" smtClean="0">
                <a:latin typeface="Bookman Old Style" panose="02050604050505020204" pitchFamily="18" charset="0"/>
              </a:rPr>
              <a:t>labour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</a:p>
          <a:p>
            <a:pPr lvl="1"/>
            <a:endParaRPr lang="en-US" sz="1200" b="1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AND</a:t>
            </a:r>
          </a:p>
          <a:p>
            <a:pPr lvl="1"/>
            <a:endParaRPr lang="en-US" sz="1200" b="1" dirty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(</a:t>
            </a:r>
            <a:r>
              <a:rPr lang="en-US" sz="2400" dirty="0" smtClean="0">
                <a:latin typeface="Bookman Old Style" panose="02050604050505020204" pitchFamily="18" charset="0"/>
              </a:rPr>
              <a:t>neo-liberal* </a:t>
            </a:r>
            <a:r>
              <a:rPr lang="en-US" sz="2400" b="1" dirty="0" smtClean="0">
                <a:latin typeface="Bookman Old Style" panose="02050604050505020204" pitchFamily="18" charset="0"/>
              </a:rPr>
              <a:t>OR </a:t>
            </a:r>
            <a:r>
              <a:rPr lang="en-US" sz="2400" dirty="0" smtClean="0">
                <a:latin typeface="Bookman Old Style" panose="02050604050505020204" pitchFamily="18" charset="0"/>
              </a:rPr>
              <a:t>neoliberal*</a:t>
            </a:r>
            <a:r>
              <a:rPr lang="en-US" sz="2400" b="1" dirty="0" smtClean="0">
                <a:latin typeface="Bookman Old Style" panose="02050604050505020204" pitchFamily="18" charset="0"/>
              </a:rPr>
              <a:t> OR </a:t>
            </a:r>
            <a:r>
              <a:rPr lang="en-US" sz="2400" dirty="0" smtClean="0">
                <a:latin typeface="Bookman Old Style" panose="02050604050505020204" pitchFamily="18" charset="0"/>
              </a:rPr>
              <a:t>capital*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“global political </a:t>
            </a:r>
            <a:r>
              <a:rPr lang="en-US" sz="2400" dirty="0" err="1" smtClean="0">
                <a:latin typeface="Bookman Old Style" panose="02050604050505020204" pitchFamily="18" charset="0"/>
              </a:rPr>
              <a:t>econom</a:t>
            </a:r>
            <a:r>
              <a:rPr lang="en-US" sz="2400" dirty="0" smtClean="0">
                <a:latin typeface="Bookman Old Style" panose="02050604050505020204" pitchFamily="18" charset="0"/>
              </a:rPr>
              <a:t>*”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64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3" y="872835"/>
            <a:ext cx="88962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Bookman Old Style" panose="02050604050505020204" pitchFamily="18" charset="0"/>
              </a:rPr>
              <a:t>A phrase can be searched using quotation marks (“”) around the words</a:t>
            </a:r>
          </a:p>
          <a:p>
            <a:endParaRPr lang="en-US" sz="2800" dirty="0" smtClean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Bookman Old Style" panose="02050604050505020204" pitchFamily="18" charset="0"/>
              </a:rPr>
              <a:t>“</a:t>
            </a:r>
            <a:r>
              <a:rPr lang="en-US" sz="3200" dirty="0" smtClean="0">
                <a:latin typeface="Bookman Old Style" panose="02050604050505020204" pitchFamily="18" charset="0"/>
              </a:rPr>
              <a:t>human trafficking</a:t>
            </a:r>
            <a:r>
              <a:rPr lang="en-US" sz="3200" b="1" dirty="0" smtClean="0">
                <a:latin typeface="Bookman Old Style" panose="02050604050505020204" pitchFamily="18" charset="0"/>
              </a:rPr>
              <a:t>”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3200" b="1" dirty="0">
              <a:latin typeface="Bookman Old Style" panose="02050604050505020204" pitchFamily="18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man Old Style" panose="02050604050505020204" pitchFamily="18" charset="0"/>
              </a:rPr>
              <a:t>Ensures two words are next to each other</a:t>
            </a:r>
          </a:p>
          <a:p>
            <a:pPr lvl="2"/>
            <a:endParaRPr lang="en-US" sz="2400" dirty="0">
              <a:latin typeface="Bookman Old Style" panose="020506040505050202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man Old Style" panose="02050604050505020204" pitchFamily="18" charset="0"/>
              </a:rPr>
              <a:t>	Useful when there are too many irrelevant items</a:t>
            </a:r>
          </a:p>
          <a:p>
            <a:pPr lvl="1"/>
            <a:r>
              <a:rPr lang="en-US" sz="2800" dirty="0" smtClean="0">
                <a:latin typeface="Bookman Old Style" panose="02050604050505020204" pitchFamily="18" charset="0"/>
              </a:rPr>
              <a:t>	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3376" y="883226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375" y="883226"/>
            <a:ext cx="888422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Check the “Subjects” link of relevant books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74" y="1344891"/>
            <a:ext cx="8884228" cy="46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1" y="893500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5444" y="602670"/>
            <a:ext cx="888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78182" y="883226"/>
            <a:ext cx="881149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With “Catalogue” Search, Combine Concepts</a:t>
            </a:r>
            <a:r>
              <a:rPr lang="en-US" sz="3200" dirty="0">
                <a:latin typeface="Bookman Old Style" panose="02050604050505020204" pitchFamily="18" charset="0"/>
              </a:rPr>
              <a:t/>
            </a:r>
            <a:br>
              <a:rPr lang="en-US" sz="3200" dirty="0">
                <a:latin typeface="Bookman Old Style" panose="02050604050505020204" pitchFamily="18" charset="0"/>
              </a:rPr>
            </a:br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CA" sz="2800" dirty="0" smtClean="0"/>
              <a:t>Use capitals: “</a:t>
            </a:r>
            <a:r>
              <a:rPr lang="en-CA" sz="2800" dirty="0" smtClean="0">
                <a:solidFill>
                  <a:srgbClr val="FF0000"/>
                </a:solidFill>
              </a:rPr>
              <a:t>OR</a:t>
            </a:r>
            <a:r>
              <a:rPr lang="en-CA" sz="2800" dirty="0" smtClean="0"/>
              <a:t>”, “</a:t>
            </a:r>
            <a:r>
              <a:rPr lang="en-CA" sz="2800" dirty="0">
                <a:solidFill>
                  <a:srgbClr val="FF0000"/>
                </a:solidFill>
              </a:rPr>
              <a:t>AND</a:t>
            </a:r>
            <a:r>
              <a:rPr lang="en-CA" sz="2800" dirty="0"/>
              <a:t>”</a:t>
            </a:r>
            <a:endParaRPr lang="en-US" sz="2800" dirty="0" smtClean="0">
              <a:latin typeface="Bookman Old Style" panose="02050604050505020204" pitchFamily="18" charset="0"/>
            </a:endParaRPr>
          </a:p>
          <a:p>
            <a:endParaRPr lang="en-US" sz="1600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(</a:t>
            </a:r>
            <a:r>
              <a:rPr lang="en-US" sz="2400" dirty="0" smtClean="0">
                <a:latin typeface="Bookman Old Style" panose="02050604050505020204" pitchFamily="18" charset="0"/>
              </a:rPr>
              <a:t>slave</a:t>
            </a:r>
            <a:r>
              <a:rPr lang="en-US" sz="2400" dirty="0">
                <a:latin typeface="Bookman Old Style" panose="02050604050505020204" pitchFamily="18" charset="0"/>
              </a:rPr>
              <a:t>*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traffick</a:t>
            </a:r>
            <a:r>
              <a:rPr lang="en-US" sz="2400" dirty="0">
                <a:latin typeface="Bookman Old Style" panose="02050604050505020204" pitchFamily="18" charset="0"/>
              </a:rPr>
              <a:t>*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anti-</a:t>
            </a:r>
            <a:r>
              <a:rPr lang="en-US" sz="2400" dirty="0" err="1" smtClean="0">
                <a:latin typeface="Bookman Old Style" panose="02050604050505020204" pitchFamily="18" charset="0"/>
              </a:rPr>
              <a:t>traffick</a:t>
            </a:r>
            <a:r>
              <a:rPr lang="en-US" sz="2400" dirty="0" smtClean="0">
                <a:latin typeface="Bookman Old Style" panose="02050604050505020204" pitchFamily="18" charset="0"/>
              </a:rPr>
              <a:t>* </a:t>
            </a:r>
            <a:r>
              <a:rPr lang="en-US" sz="2400" b="1" dirty="0" smtClean="0">
                <a:latin typeface="Bookman Old Style" panose="02050604050505020204" pitchFamily="18" charset="0"/>
              </a:rPr>
              <a:t>OR </a:t>
            </a:r>
            <a:r>
              <a:rPr lang="en-US" sz="2400" dirty="0" smtClean="0">
                <a:latin typeface="Bookman Old Style" panose="02050604050505020204" pitchFamily="18" charset="0"/>
              </a:rPr>
              <a:t>forced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</a:p>
          <a:p>
            <a:pPr lvl="1"/>
            <a:endParaRPr lang="en-US" sz="1200" dirty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AND</a:t>
            </a:r>
          </a:p>
          <a:p>
            <a:pPr lvl="1"/>
            <a:endParaRPr lang="en-US" sz="1200" dirty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>
                <a:latin typeface="Bookman Old Style" panose="02050604050505020204" pitchFamily="18" charset="0"/>
              </a:rPr>
              <a:t>(</a:t>
            </a:r>
            <a:r>
              <a:rPr lang="en-US" sz="2400" dirty="0">
                <a:latin typeface="Bookman Old Style" panose="02050604050505020204" pitchFamily="18" charset="0"/>
              </a:rPr>
              <a:t>human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women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men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labor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</a:t>
            </a:r>
            <a:r>
              <a:rPr lang="en-US" sz="2400" dirty="0" err="1" smtClean="0">
                <a:latin typeface="Bookman Old Style" panose="02050604050505020204" pitchFamily="18" charset="0"/>
              </a:rPr>
              <a:t>labour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</a:p>
          <a:p>
            <a:pPr lvl="1"/>
            <a:endParaRPr lang="en-US" sz="1200" b="1" dirty="0" smtClean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AND</a:t>
            </a:r>
          </a:p>
          <a:p>
            <a:pPr lvl="1"/>
            <a:endParaRPr lang="en-US" sz="1200" b="1" dirty="0">
              <a:latin typeface="Bookman Old Style" panose="02050604050505020204" pitchFamily="18" charset="0"/>
            </a:endParaRPr>
          </a:p>
          <a:p>
            <a:pPr lvl="1"/>
            <a:r>
              <a:rPr lang="en-US" sz="2400" b="1" dirty="0" smtClean="0">
                <a:latin typeface="Bookman Old Style" panose="02050604050505020204" pitchFamily="18" charset="0"/>
              </a:rPr>
              <a:t>(</a:t>
            </a:r>
            <a:r>
              <a:rPr lang="en-US" sz="2400" dirty="0" smtClean="0">
                <a:latin typeface="Bookman Old Style" panose="02050604050505020204" pitchFamily="18" charset="0"/>
              </a:rPr>
              <a:t>neo-liberal* </a:t>
            </a:r>
            <a:r>
              <a:rPr lang="en-US" sz="2400" b="1" dirty="0" smtClean="0">
                <a:latin typeface="Bookman Old Style" panose="02050604050505020204" pitchFamily="18" charset="0"/>
              </a:rPr>
              <a:t>OR </a:t>
            </a:r>
            <a:r>
              <a:rPr lang="en-US" sz="2400" dirty="0" smtClean="0">
                <a:latin typeface="Bookman Old Style" panose="02050604050505020204" pitchFamily="18" charset="0"/>
              </a:rPr>
              <a:t>neoliberal*</a:t>
            </a:r>
            <a:r>
              <a:rPr lang="en-US" sz="2400" b="1" dirty="0" smtClean="0">
                <a:latin typeface="Bookman Old Style" panose="02050604050505020204" pitchFamily="18" charset="0"/>
              </a:rPr>
              <a:t> OR </a:t>
            </a:r>
            <a:r>
              <a:rPr lang="en-US" sz="2400" dirty="0" smtClean="0">
                <a:latin typeface="Bookman Old Style" panose="02050604050505020204" pitchFamily="18" charset="0"/>
              </a:rPr>
              <a:t>capital* </a:t>
            </a:r>
            <a:r>
              <a:rPr lang="en-US" sz="2400" b="1" dirty="0" smtClean="0">
                <a:latin typeface="Bookman Old Style" panose="02050604050505020204" pitchFamily="18" charset="0"/>
              </a:rPr>
              <a:t>OR</a:t>
            </a:r>
            <a:r>
              <a:rPr lang="en-US" sz="2400" dirty="0" smtClean="0">
                <a:latin typeface="Bookman Old Style" panose="02050604050505020204" pitchFamily="18" charset="0"/>
              </a:rPr>
              <a:t> “global political </a:t>
            </a:r>
            <a:r>
              <a:rPr lang="en-US" sz="2400" dirty="0" err="1" smtClean="0">
                <a:latin typeface="Bookman Old Style" panose="02050604050505020204" pitchFamily="18" charset="0"/>
              </a:rPr>
              <a:t>econom</a:t>
            </a:r>
            <a:r>
              <a:rPr lang="en-US" sz="2400" dirty="0" smtClean="0">
                <a:latin typeface="Bookman Old Style" panose="02050604050505020204" pitchFamily="18" charset="0"/>
              </a:rPr>
              <a:t>*”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83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3376" y="883226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375" y="883226"/>
            <a:ext cx="88842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Browse Subject Headings </a:t>
            </a:r>
            <a:endParaRPr lang="en-CA" sz="2800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44891"/>
            <a:ext cx="8610600" cy="46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2" y="872835"/>
            <a:ext cx="88842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 smtClean="0">
              <a:latin typeface="Bookman Old Style" panose="02050604050505020204" pitchFamily="18" charset="0"/>
            </a:endParaRPr>
          </a:p>
          <a:p>
            <a:r>
              <a:rPr lang="en-CA" sz="3600" dirty="0" smtClean="0">
                <a:latin typeface="Bookman Old Style" panose="02050604050505020204" pitchFamily="18" charset="0"/>
              </a:rPr>
              <a:t>Citation Searching</a:t>
            </a:r>
            <a:endParaRPr lang="en-CA" sz="3200" dirty="0" smtClean="0">
              <a:latin typeface="Bookman Old Style" panose="020506040505050202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endParaRPr lang="en-CA" sz="2800" dirty="0" smtClean="0">
              <a:latin typeface="Bookman Old Style" panose="020506040505050202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Web of Science</a:t>
            </a:r>
          </a:p>
          <a:p>
            <a:pPr marL="1943100" lvl="3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Use “Cited Reference” search</a:t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Google Scholar </a:t>
            </a:r>
          </a:p>
          <a:p>
            <a:pPr lvl="1"/>
            <a:endParaRPr lang="en-CA" sz="32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711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3" y="1046571"/>
            <a:ext cx="88842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 smtClean="0">
              <a:latin typeface="Bookman Old Style" panose="02050604050505020204" pitchFamily="18" charset="0"/>
            </a:endParaRPr>
          </a:p>
          <a:p>
            <a:r>
              <a:rPr lang="en-CA" sz="3600" dirty="0" smtClean="0">
                <a:latin typeface="Bookman Old Style" panose="02050604050505020204" pitchFamily="18" charset="0"/>
              </a:rPr>
              <a:t>SFU Theses Template</a:t>
            </a:r>
            <a:endParaRPr lang="en-CA" sz="3200" dirty="0" smtClean="0">
              <a:latin typeface="Bookman Old Style" panose="020506040505050202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endParaRPr lang="en-CA" sz="2800" dirty="0" smtClean="0">
              <a:latin typeface="Bookman Old Style" panose="02050604050505020204" pitchFamily="18" charset="0"/>
            </a:endParaRPr>
          </a:p>
          <a:p>
            <a:pPr lvl="1"/>
            <a:r>
              <a:rPr lang="en-CA" sz="3200" dirty="0" smtClean="0"/>
              <a:t>Submitting your thesis:</a:t>
            </a:r>
          </a:p>
          <a:p>
            <a:pPr lvl="1"/>
            <a:r>
              <a:rPr lang="en-CA" sz="2000" dirty="0">
                <a:hlinkClick r:id="rId2"/>
              </a:rPr>
              <a:t>http://</a:t>
            </a:r>
            <a:r>
              <a:rPr lang="en-CA" sz="2000" dirty="0" smtClean="0">
                <a:hlinkClick r:id="rId2"/>
              </a:rPr>
              <a:t>www.lib.sfu.ca/help/publish/thesis</a:t>
            </a:r>
            <a:r>
              <a:rPr lang="en-CA" sz="2000" dirty="0" smtClean="0"/>
              <a:t/>
            </a:r>
            <a:br>
              <a:rPr lang="en-CA" sz="2000" dirty="0" smtClean="0"/>
            </a:br>
            <a:endParaRPr lang="en-CA" sz="2000" dirty="0"/>
          </a:p>
          <a:p>
            <a:pPr lvl="1"/>
            <a:r>
              <a:rPr lang="en-CA" sz="3200" dirty="0" smtClean="0"/>
              <a:t>Guide to finding SFU Theses: </a:t>
            </a:r>
            <a:r>
              <a:rPr lang="en-CA" sz="2000" dirty="0">
                <a:hlinkClick r:id="rId3"/>
              </a:rPr>
              <a:t>http://</a:t>
            </a:r>
            <a:r>
              <a:rPr lang="en-CA" sz="2000" dirty="0" smtClean="0">
                <a:hlinkClick r:id="rId3"/>
              </a:rPr>
              <a:t>www.lib.sfu.ca/help/research-assistance/format-type/finding-sfu-theses</a:t>
            </a:r>
            <a:endParaRPr lang="en-CA" sz="2000" dirty="0" smtClean="0"/>
          </a:p>
          <a:p>
            <a:pPr lvl="1"/>
            <a:endParaRPr lang="en-CA" sz="20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844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3" y="1046571"/>
            <a:ext cx="88842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 smtClean="0">
              <a:latin typeface="Bookman Old Style" panose="02050604050505020204" pitchFamily="18" charset="0"/>
            </a:endParaRPr>
          </a:p>
          <a:p>
            <a:r>
              <a:rPr lang="en-CA" sz="3600" dirty="0" smtClean="0">
                <a:latin typeface="Bookman Old Style" panose="02050604050505020204" pitchFamily="18" charset="0"/>
              </a:rPr>
              <a:t>SFU Inter-Library Loans Service (ILL)</a:t>
            </a: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CA" sz="3200" dirty="0" smtClean="0"/>
              <a:t>SFU “Catalogue” Search</a:t>
            </a:r>
            <a:br>
              <a:rPr lang="en-CA" sz="3200" dirty="0" smtClean="0"/>
            </a:br>
            <a:endParaRPr lang="en-CA" sz="3200" dirty="0" smtClean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CA" sz="2400" dirty="0" smtClean="0"/>
              <a:t>Sign-in (SFU Computing ID/Password)</a:t>
            </a:r>
          </a:p>
          <a:p>
            <a:pPr lvl="1"/>
            <a:r>
              <a:rPr lang="en-CA" sz="2400" dirty="0"/>
              <a:t> </a:t>
            </a:r>
            <a:r>
              <a:rPr lang="en-CA" sz="2400" dirty="0" smtClean="0"/>
              <a:t> 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Citation Finder/ILL Tab</a:t>
            </a:r>
            <a:endParaRPr lang="en-CA" sz="24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631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2" y="872835"/>
            <a:ext cx="88842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 smtClean="0">
              <a:latin typeface="Bookman Old Style" panose="02050604050505020204" pitchFamily="18" charset="0"/>
            </a:endParaRPr>
          </a:p>
          <a:p>
            <a:r>
              <a:rPr lang="en-CA" sz="3600" dirty="0" smtClean="0">
                <a:latin typeface="Bookman Old Style" panose="02050604050505020204" pitchFamily="18" charset="0"/>
              </a:rPr>
              <a:t>Tools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1400" dirty="0" smtClean="0">
              <a:latin typeface="Bookman Old Style" panose="020506040505050202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CA" sz="2800" dirty="0" err="1" smtClean="0">
                <a:latin typeface="Bookman Old Style" panose="02050604050505020204" pitchFamily="18" charset="0"/>
              </a:rPr>
              <a:t>Browzine</a:t>
            </a:r>
            <a:r>
              <a:rPr lang="en-CA" sz="2800" dirty="0" smtClean="0">
                <a:latin typeface="Bookman Old Style" panose="02050604050505020204" pitchFamily="18" charset="0"/>
              </a:rPr>
              <a:t> </a:t>
            </a:r>
          </a:p>
          <a:p>
            <a:pPr lvl="4"/>
            <a:r>
              <a:rPr lang="en-CA" sz="2400" dirty="0" smtClean="0">
                <a:latin typeface="Bookman Old Style" panose="02050604050505020204" pitchFamily="18" charset="0"/>
              </a:rPr>
              <a:t>Tables of Content of scholarly </a:t>
            </a:r>
            <a:r>
              <a:rPr lang="en-CA" sz="2400" dirty="0" smtClean="0">
                <a:latin typeface="Bookman Old Style" panose="02050604050505020204" pitchFamily="18" charset="0"/>
              </a:rPr>
              <a:t>journals</a:t>
            </a:r>
            <a:br>
              <a:rPr lang="en-CA" sz="2400" dirty="0" smtClean="0">
                <a:latin typeface="Bookman Old Style" panose="02050604050505020204" pitchFamily="18" charset="0"/>
              </a:rPr>
            </a:br>
            <a:endParaRPr lang="en-CA" sz="2400" dirty="0" smtClean="0">
              <a:latin typeface="Bookman Old Style" panose="020506040505050202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Zotero, </a:t>
            </a:r>
            <a:r>
              <a:rPr lang="en-CA" sz="2800" dirty="0" smtClean="0">
                <a:latin typeface="Bookman Old Style" panose="02050604050505020204" pitchFamily="18" charset="0"/>
              </a:rPr>
              <a:t>Mendeley, EndNote</a:t>
            </a:r>
            <a:r>
              <a:rPr lang="en-CA" sz="2800" dirty="0" smtClean="0">
                <a:latin typeface="Bookman Old Style" panose="02050604050505020204" pitchFamily="18" charset="0"/>
              </a:rPr>
              <a:t>, other </a:t>
            </a:r>
          </a:p>
          <a:p>
            <a:pPr lvl="4"/>
            <a:r>
              <a:rPr lang="en-CA" sz="2400" dirty="0">
                <a:latin typeface="Bookman Old Style" panose="02050604050505020204" pitchFamily="18" charset="0"/>
              </a:rPr>
              <a:t>C</a:t>
            </a:r>
            <a:r>
              <a:rPr lang="en-CA" sz="2400" dirty="0" smtClean="0">
                <a:latin typeface="Bookman Old Style" panose="02050604050505020204" pitchFamily="18" charset="0"/>
              </a:rPr>
              <a:t>itation management </a:t>
            </a:r>
            <a:r>
              <a:rPr lang="en-CA" sz="2400" dirty="0" smtClean="0">
                <a:latin typeface="Bookman Old Style" panose="02050604050505020204" pitchFamily="18" charset="0"/>
              </a:rPr>
              <a:t>software</a:t>
            </a:r>
            <a:br>
              <a:rPr lang="en-CA" sz="2400" dirty="0" smtClean="0">
                <a:latin typeface="Bookman Old Style" panose="02050604050505020204" pitchFamily="18" charset="0"/>
              </a:rPr>
            </a:br>
            <a:endParaRPr lang="en-CA" sz="2400" dirty="0" smtClean="0">
              <a:latin typeface="Bookman Old Style" panose="02050604050505020204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NVIVO </a:t>
            </a:r>
          </a:p>
          <a:p>
            <a:pPr lvl="4"/>
            <a:r>
              <a:rPr lang="en-CA" sz="2400" dirty="0" smtClean="0">
                <a:latin typeface="Bookman Old Style" panose="02050604050505020204" pitchFamily="18" charset="0"/>
              </a:rPr>
              <a:t>software to assist with organizing research (quantitative &amp; </a:t>
            </a:r>
            <a:r>
              <a:rPr lang="en-CA" sz="2400" dirty="0">
                <a:latin typeface="Bookman Old Style" panose="02050604050505020204" pitchFamily="18" charset="0"/>
              </a:rPr>
              <a:t>q</a:t>
            </a:r>
            <a:r>
              <a:rPr lang="en-CA" sz="2400" dirty="0" smtClean="0">
                <a:latin typeface="Bookman Old Style" panose="02050604050505020204" pitchFamily="18" charset="0"/>
              </a:rPr>
              <a:t>ualitative</a:t>
            </a:r>
            <a:r>
              <a:rPr lang="en-CA" sz="2400" dirty="0" smtClean="0">
                <a:latin typeface="Bookman Old Style" panose="02050604050505020204" pitchFamily="18" charset="0"/>
              </a:rPr>
              <a:t>)</a:t>
            </a:r>
            <a:endParaRPr lang="en-CA" sz="3200" dirty="0" smtClean="0"/>
          </a:p>
          <a:p>
            <a:pPr lvl="1"/>
            <a:endParaRPr lang="en-CA" sz="32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554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11680" y="872835"/>
            <a:ext cx="8979408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680" y="872834"/>
            <a:ext cx="897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Bookman Old Style" panose="02050604050505020204" pitchFamily="18" charset="0"/>
              </a:rPr>
              <a:t>Library Guides &amp;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45336"/>
            <a:ext cx="8979408" cy="44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145722" y="764551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5722" y="764551"/>
            <a:ext cx="88166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Bookman Old Style" panose="02050604050505020204" pitchFamily="18" charset="0"/>
            </a:endParaRPr>
          </a:p>
          <a:p>
            <a:endParaRPr lang="en-CA" sz="3200" dirty="0" smtClean="0">
              <a:latin typeface="Bookman Old Style" panose="02050604050505020204" pitchFamily="18" charset="0"/>
            </a:endParaRPr>
          </a:p>
          <a:p>
            <a:r>
              <a:rPr lang="en-CA" sz="3600" dirty="0" smtClean="0">
                <a:latin typeface="Bookman Old Style" panose="02050604050505020204" pitchFamily="18" charset="0"/>
              </a:rPr>
              <a:t>Questions</a:t>
            </a:r>
            <a:r>
              <a:rPr lang="en-CA" sz="3200" dirty="0" smtClean="0">
                <a:latin typeface="Bookman Old Style" panose="02050604050505020204" pitchFamily="18" charset="0"/>
              </a:rPr>
              <a:t>?</a:t>
            </a:r>
          </a:p>
          <a:p>
            <a:endParaRPr lang="en-CA" sz="1200" dirty="0" smtClean="0">
              <a:latin typeface="Bookman Old Style" panose="02050604050505020204" pitchFamily="18" charset="0"/>
            </a:endParaRPr>
          </a:p>
          <a:p>
            <a:endParaRPr lang="en-CA" sz="2400" dirty="0" smtClean="0">
              <a:latin typeface="Bookman Old Style" panose="02050604050505020204" pitchFamily="18" charset="0"/>
            </a:endParaRPr>
          </a:p>
          <a:p>
            <a:r>
              <a:rPr lang="en-CA" sz="2400" dirty="0" smtClean="0">
                <a:latin typeface="Bookman Old Style" panose="02050604050505020204" pitchFamily="18" charset="0"/>
              </a:rPr>
              <a:t>Email:</a:t>
            </a:r>
            <a:r>
              <a:rPr lang="en-CA" sz="2800" dirty="0" smtClean="0">
                <a:latin typeface="Bookman Old Style" panose="02050604050505020204" pitchFamily="18" charset="0"/>
              </a:rPr>
              <a:t/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Bookman Old Style" panose="02050604050505020204" pitchFamily="18" charset="0"/>
              </a:rPr>
              <a:t> </a:t>
            </a:r>
            <a:r>
              <a:rPr lang="en-CA" sz="3200" dirty="0" smtClean="0">
                <a:latin typeface="Bookman Old Style" panose="02050604050505020204" pitchFamily="18" charset="0"/>
              </a:rPr>
              <a:t>Moninder Lalli</a:t>
            </a:r>
            <a:r>
              <a:rPr lang="en-CA" sz="2400" dirty="0" smtClean="0">
                <a:latin typeface="Bookman Old Style" panose="02050604050505020204" pitchFamily="18" charset="0"/>
              </a:rPr>
              <a:t>, </a:t>
            </a:r>
          </a:p>
          <a:p>
            <a:pPr lvl="1"/>
            <a:r>
              <a:rPr lang="en-CA" sz="2400" dirty="0" smtClean="0">
                <a:latin typeface="Bookman Old Style" panose="02050604050505020204" pitchFamily="18" charset="0"/>
              </a:rPr>
              <a:t>    Librarian</a:t>
            </a:r>
            <a:r>
              <a:rPr lang="en-CA" sz="2400" dirty="0">
                <a:latin typeface="Bookman Old Style" panose="02050604050505020204" pitchFamily="18" charset="0"/>
              </a:rPr>
              <a:t> </a:t>
            </a:r>
            <a:r>
              <a:rPr lang="en-CA" sz="2400" dirty="0" smtClean="0">
                <a:latin typeface="Bookman Old Style" panose="02050604050505020204" pitchFamily="18" charset="0"/>
              </a:rPr>
              <a:t>for Sociology / Anthropology</a:t>
            </a:r>
          </a:p>
          <a:p>
            <a:pPr lvl="1"/>
            <a:r>
              <a:rPr lang="en-CA" sz="2400" dirty="0">
                <a:latin typeface="Bookman Old Style" panose="02050604050505020204" pitchFamily="18" charset="0"/>
              </a:rPr>
              <a:t> </a:t>
            </a:r>
            <a:r>
              <a:rPr lang="en-CA" sz="2400" dirty="0" smtClean="0">
                <a:latin typeface="Bookman Old Style" panose="02050604050505020204" pitchFamily="18" charset="0"/>
              </a:rPr>
              <a:t>  </a:t>
            </a:r>
            <a:r>
              <a:rPr lang="en-CA" sz="2400" dirty="0">
                <a:latin typeface="Bookman Old Style" panose="02050604050505020204" pitchFamily="18" charset="0"/>
              </a:rPr>
              <a:t> </a:t>
            </a:r>
            <a:r>
              <a:rPr lang="en-CA" sz="2400" dirty="0" smtClean="0">
                <a:latin typeface="Bookman Old Style" panose="02050604050505020204" pitchFamily="18" charset="0"/>
              </a:rPr>
              <a:t>moninder_lalli@sfu.ca</a:t>
            </a:r>
          </a:p>
          <a:p>
            <a:pPr lvl="1"/>
            <a:endParaRPr lang="en-CA" sz="2400" dirty="0">
              <a:latin typeface="Bookman Old Style" panose="02050604050505020204" pitchFamily="18" charset="0"/>
            </a:endParaRPr>
          </a:p>
          <a:p>
            <a:pPr lvl="1"/>
            <a:r>
              <a:rPr lang="en-CA" sz="2400" dirty="0">
                <a:latin typeface="Bookman Old Style" panose="02050604050505020204" pitchFamily="18" charset="0"/>
              </a:rPr>
              <a:t> </a:t>
            </a:r>
            <a:r>
              <a:rPr lang="en-CA" sz="2400" dirty="0" smtClean="0">
                <a:latin typeface="Bookman Old Style" panose="02050604050505020204" pitchFamily="18" charset="0"/>
              </a:rPr>
              <a:t>      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3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11680" y="872835"/>
            <a:ext cx="8979408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680" y="872834"/>
            <a:ext cx="897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Bookman Old Style" panose="02050604050505020204" pitchFamily="18" charset="0"/>
              </a:rPr>
              <a:t>Library Guides by Subject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457610"/>
            <a:ext cx="8979408" cy="45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608" y="1179968"/>
            <a:ext cx="8772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anose="02050604050505020204" pitchFamily="18" charset="0"/>
              </a:rPr>
              <a:t>Who might publish</a:t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endParaRPr lang="en-CA" sz="20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Scholars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Government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Associations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News Media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Non-governmental organizations (NGOs)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Self-publishing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0010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83376" y="893500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376" y="893500"/>
            <a:ext cx="8793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Bookman Old Style" panose="02050604050505020204" pitchFamily="18" charset="0"/>
              </a:rPr>
              <a:t>Information Landscape</a:t>
            </a: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r>
              <a:rPr lang="en-CA" sz="2800" dirty="0" smtClean="0">
                <a:latin typeface="Bookman Old Style" panose="02050604050505020204" pitchFamily="18" charset="0"/>
              </a:rPr>
              <a:t>									</a:t>
            </a: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r>
              <a:rPr lang="en-CA" sz="2800" dirty="0" smtClean="0">
                <a:latin typeface="Bookman Old Style" panose="02050604050505020204" pitchFamily="18" charset="0"/>
              </a:rPr>
              <a:t>								</a:t>
            </a: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endParaRPr lang="en-CA" sz="2800" dirty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endParaRPr lang="en-CA" sz="2800" dirty="0" smtClean="0">
              <a:latin typeface="Bookman Old Style" panose="02050604050505020204" pitchFamily="18" charset="0"/>
            </a:endParaRPr>
          </a:p>
          <a:p>
            <a:endParaRPr lang="en-CA" sz="2800" dirty="0">
              <a:latin typeface="Bookman Old Style" panose="02050604050505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78024" y="1337777"/>
            <a:ext cx="7982712" cy="453267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Can 6"/>
          <p:cNvSpPr/>
          <p:nvPr/>
        </p:nvSpPr>
        <p:spPr>
          <a:xfrm>
            <a:off x="4080428" y="1915652"/>
            <a:ext cx="1138250" cy="120834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an 7"/>
          <p:cNvSpPr/>
          <p:nvPr/>
        </p:nvSpPr>
        <p:spPr>
          <a:xfrm>
            <a:off x="5977618" y="4041221"/>
            <a:ext cx="1480022" cy="16344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an 8"/>
          <p:cNvSpPr/>
          <p:nvPr/>
        </p:nvSpPr>
        <p:spPr>
          <a:xfrm>
            <a:off x="3584448" y="3524989"/>
            <a:ext cx="1300652" cy="14210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494327" y="2615184"/>
            <a:ext cx="19214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ookman Old Style" panose="02050604050505020204" pitchFamily="18" charset="0"/>
              </a:rPr>
              <a:t>Disciplinary Sources</a:t>
            </a:r>
          </a:p>
        </p:txBody>
      </p:sp>
      <p:sp>
        <p:nvSpPr>
          <p:cNvPr id="14" name="Can 13"/>
          <p:cNvSpPr/>
          <p:nvPr/>
        </p:nvSpPr>
        <p:spPr>
          <a:xfrm>
            <a:off x="8384694" y="3385866"/>
            <a:ext cx="1198218" cy="14086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an 15"/>
          <p:cNvSpPr/>
          <p:nvPr/>
        </p:nvSpPr>
        <p:spPr>
          <a:xfrm>
            <a:off x="7595735" y="1849721"/>
            <a:ext cx="1079348" cy="111058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608" y="1179968"/>
            <a:ext cx="87727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anose="02050604050505020204" pitchFamily="18" charset="0"/>
              </a:rPr>
              <a:t>Learning About a New Discipline</a:t>
            </a:r>
          </a:p>
          <a:p>
            <a:endParaRPr lang="en-CA" sz="20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How does this discipline think about, analyze, explain, solve a particular problem / phenomenon?</a:t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How does a newcomer to a discipline know what the discipline thinks is important?</a:t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Where does one start?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CA" sz="28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608" y="1179968"/>
            <a:ext cx="87727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anose="02050604050505020204" pitchFamily="18" charset="0"/>
              </a:rPr>
              <a:t>Scholarly Conversations</a:t>
            </a:r>
            <a:br>
              <a:rPr lang="en-CA" sz="4000" dirty="0" smtClean="0">
                <a:latin typeface="Bookman Old Style" panose="02050604050505020204" pitchFamily="18" charset="0"/>
              </a:rPr>
            </a:br>
            <a:endParaRPr lang="en-CA" sz="20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Critiques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Debates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Frameworks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>
                <a:latin typeface="Bookman Old Style" panose="02050604050505020204" pitchFamily="18" charset="0"/>
              </a:rPr>
              <a:t>Methodologies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Theories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CA" sz="28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7236" y="602672"/>
            <a:ext cx="9476508" cy="5694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078182" y="872835"/>
            <a:ext cx="8884227" cy="5133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9608" y="1179968"/>
            <a:ext cx="87727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latin typeface="Bookman Old Style" panose="02050604050505020204" pitchFamily="18" charset="0"/>
              </a:rPr>
              <a:t>Importance</a:t>
            </a:r>
          </a:p>
          <a:p>
            <a:endParaRPr lang="en-CA" sz="20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Decided by the scholarly conversations within a particular discipline</a:t>
            </a:r>
            <a:br>
              <a:rPr lang="en-CA" sz="2800" dirty="0" smtClean="0">
                <a:latin typeface="Bookman Old Style" panose="02050604050505020204" pitchFamily="18" charset="0"/>
              </a:rPr>
            </a:br>
            <a:endParaRPr lang="en-CA" sz="2800" dirty="0" smtClean="0">
              <a:latin typeface="Bookman Old Style" panose="020506040505050202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CA" sz="2800" dirty="0" smtClean="0">
                <a:latin typeface="Bookman Old Style" panose="02050604050505020204" pitchFamily="18" charset="0"/>
              </a:rPr>
              <a:t>By shared agreements / understandings among scholars of a discipline</a:t>
            </a:r>
          </a:p>
        </p:txBody>
      </p:sp>
    </p:spTree>
    <p:extLst>
      <p:ext uri="{BB962C8B-B14F-4D97-AF65-F5344CB8AC3E}">
        <p14:creationId xmlns:p14="http://schemas.microsoft.com/office/powerpoint/2010/main" val="16664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2248</TotalTime>
  <Words>285</Words>
  <Application>Microsoft Office PowerPoint</Application>
  <PresentationFormat>Widescreen</PresentationFormat>
  <Paragraphs>213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Calibri</vt:lpstr>
      <vt:lpstr>Century Gothic</vt:lpstr>
      <vt:lpstr>Wingdings</vt:lpstr>
      <vt:lpstr>Wingdings 3</vt:lpstr>
      <vt:lpstr>Wisp</vt:lpstr>
      <vt:lpstr>Sociology / Anthropology Library Workshop  Graduate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LBST 330: Human trafficking in global political economy</dc:title>
  <dc:creator>Moninder Lalli</dc:creator>
  <cp:lastModifiedBy>Moninder Lalli</cp:lastModifiedBy>
  <cp:revision>327</cp:revision>
  <cp:lastPrinted>2017-09-18T23:52:24Z</cp:lastPrinted>
  <dcterms:created xsi:type="dcterms:W3CDTF">2017-09-17T21:59:47Z</dcterms:created>
  <dcterms:modified xsi:type="dcterms:W3CDTF">2017-09-19T19:22:39Z</dcterms:modified>
</cp:coreProperties>
</file>